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5084425" cy="10691813"/>
  <p:notesSz cx="9926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ANGER Laetitia" initials="BL" lastIdx="12" clrIdx="0">
    <p:extLst>
      <p:ext uri="{19B8F6BF-5375-455C-9EA6-DF929625EA0E}">
        <p15:presenceInfo xmlns:p15="http://schemas.microsoft.com/office/powerpoint/2012/main" userId="S-1-5-21-2089224740-37949070-2145397984-19386" providerId="AD"/>
      </p:ext>
    </p:extLst>
  </p:cmAuthor>
  <p:cmAuthor id="2" name="PAPIN Matthieu" initials="PM" lastIdx="2" clrIdx="1">
    <p:extLst>
      <p:ext uri="{19B8F6BF-5375-455C-9EA6-DF929625EA0E}">
        <p15:presenceInfo xmlns:p15="http://schemas.microsoft.com/office/powerpoint/2012/main" userId="S-1-5-21-2089224740-37949070-2145397984-12040" providerId="AD"/>
      </p:ext>
    </p:extLst>
  </p:cmAuthor>
  <p:cmAuthor id="3" name="BERANGER Laetitia" initials="BL [2]" lastIdx="12" clrIdx="2">
    <p:extLst>
      <p:ext uri="{19B8F6BF-5375-455C-9EA6-DF929625EA0E}">
        <p15:presenceInfo xmlns:p15="http://schemas.microsoft.com/office/powerpoint/2012/main" userId="BERANGER Laetitia" providerId="None"/>
      </p:ext>
    </p:extLst>
  </p:cmAuthor>
  <p:cmAuthor id="4" name="BUTET HUBERT Angelique" initials="BHA" lastIdx="5" clrIdx="3">
    <p:extLst>
      <p:ext uri="{19B8F6BF-5375-455C-9EA6-DF929625EA0E}">
        <p15:presenceInfo xmlns:p15="http://schemas.microsoft.com/office/powerpoint/2012/main" userId="S-1-5-21-2089224740-37949070-2145397984-238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3C8"/>
    <a:srgbClr val="C23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4660"/>
  </p:normalViewPr>
  <p:slideViewPr>
    <p:cSldViewPr snapToGrid="0">
      <p:cViewPr>
        <p:scale>
          <a:sx n="100" d="100"/>
          <a:sy n="100" d="100"/>
        </p:scale>
        <p:origin x="594" y="-1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332" y="1749795"/>
            <a:ext cx="12821761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5553" y="5615678"/>
            <a:ext cx="1131331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104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63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794793" y="569240"/>
            <a:ext cx="3252579" cy="90608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7055" y="569240"/>
            <a:ext cx="9569182" cy="9060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44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70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198" y="2665532"/>
            <a:ext cx="13010317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9198" y="7155103"/>
            <a:ext cx="13010317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667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7054" y="2846200"/>
            <a:ext cx="6410881" cy="678385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6490" y="2846200"/>
            <a:ext cx="6410881" cy="678385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86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19" y="569242"/>
            <a:ext cx="13010317" cy="20665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021" y="2620980"/>
            <a:ext cx="638141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021" y="3905482"/>
            <a:ext cx="6381418" cy="57443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36491" y="2620980"/>
            <a:ext cx="6412845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36491" y="3905482"/>
            <a:ext cx="6412845" cy="57443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73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45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364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19" y="712788"/>
            <a:ext cx="4865120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2845" y="1539425"/>
            <a:ext cx="7636490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019" y="3207544"/>
            <a:ext cx="4865120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657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019" y="712788"/>
            <a:ext cx="4865120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12845" y="1539425"/>
            <a:ext cx="7636490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019" y="3207544"/>
            <a:ext cx="4865120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917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7054" y="569242"/>
            <a:ext cx="13010317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054" y="2846200"/>
            <a:ext cx="13010317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7054" y="9909729"/>
            <a:ext cx="339399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AD8D5-1D5C-48F3-B194-1F0F6D4DAB52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6716" y="9909729"/>
            <a:ext cx="5090993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3375" y="9909729"/>
            <a:ext cx="3393996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9BECC-971E-4462-A97C-85C7314CBE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24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 à coins arrondis 221"/>
          <p:cNvSpPr/>
          <p:nvPr/>
        </p:nvSpPr>
        <p:spPr>
          <a:xfrm>
            <a:off x="12729388" y="2030944"/>
            <a:ext cx="870575" cy="46991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5" name="ZoneTexte 224"/>
          <p:cNvSpPr txBox="1"/>
          <p:nvPr/>
        </p:nvSpPr>
        <p:spPr>
          <a:xfrm>
            <a:off x="12663537" y="2054666"/>
            <a:ext cx="1017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Local réserve</a:t>
            </a:r>
            <a:endParaRPr lang="fr-FR" sz="12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303574" y="9100136"/>
            <a:ext cx="3697515" cy="376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fr-FR" dirty="0"/>
              <a:t> Secteur médico-psychosocial : 14 lits </a:t>
            </a:r>
          </a:p>
        </p:txBody>
      </p:sp>
      <p:sp>
        <p:nvSpPr>
          <p:cNvPr id="45" name="Rectangle à coins arrondis 44"/>
          <p:cNvSpPr/>
          <p:nvPr/>
        </p:nvSpPr>
        <p:spPr>
          <a:xfrm rot="5400000">
            <a:off x="5558033" y="8328635"/>
            <a:ext cx="783175" cy="263101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40" name="Rectangle à coins arrondis 39"/>
          <p:cNvSpPr/>
          <p:nvPr/>
        </p:nvSpPr>
        <p:spPr>
          <a:xfrm rot="5400000">
            <a:off x="4953055" y="8301330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39" name="Rectangle à coins arrondis 38"/>
          <p:cNvSpPr/>
          <p:nvPr/>
        </p:nvSpPr>
        <p:spPr>
          <a:xfrm rot="5400000">
            <a:off x="5267864" y="8332486"/>
            <a:ext cx="783348" cy="263101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51" name="Rectangle à coins arrondis 50"/>
          <p:cNvSpPr/>
          <p:nvPr/>
        </p:nvSpPr>
        <p:spPr>
          <a:xfrm>
            <a:off x="4554355" y="5155660"/>
            <a:ext cx="1056830" cy="41587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Espace d’apaisement</a:t>
            </a:r>
          </a:p>
        </p:txBody>
      </p:sp>
      <p:sp>
        <p:nvSpPr>
          <p:cNvPr id="52" name="Rectangle à coins arrondis 51"/>
          <p:cNvSpPr/>
          <p:nvPr/>
        </p:nvSpPr>
        <p:spPr>
          <a:xfrm>
            <a:off x="5694436" y="5777339"/>
            <a:ext cx="1161013" cy="501832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Salle à Manger </a:t>
            </a:r>
            <a:r>
              <a:rPr lang="fr-FR" sz="1200" dirty="0"/>
              <a:t>+ cuisine thérapeutique</a:t>
            </a:r>
          </a:p>
        </p:txBody>
      </p:sp>
      <p:sp>
        <p:nvSpPr>
          <p:cNvPr id="21" name="Rectangle à coins arrondis 20"/>
          <p:cNvSpPr/>
          <p:nvPr/>
        </p:nvSpPr>
        <p:spPr>
          <a:xfrm>
            <a:off x="3726606" y="5762875"/>
            <a:ext cx="1463279" cy="499717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Salle </a:t>
            </a:r>
            <a:r>
              <a:rPr lang="fr-FR" sz="1200" dirty="0"/>
              <a:t>motricité</a:t>
            </a:r>
          </a:p>
          <a:p>
            <a:pPr algn="ctr"/>
            <a:r>
              <a:rPr lang="fr-FR" sz="1200" dirty="0" smtClean="0"/>
              <a:t>+ bureau psychomotricienne</a:t>
            </a:r>
            <a:endParaRPr lang="fr-FR" sz="1200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5712471" y="7078369"/>
            <a:ext cx="718353" cy="4222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Bureau </a:t>
            </a:r>
            <a:r>
              <a:rPr lang="fr-FR" sz="1200" dirty="0" smtClean="0"/>
              <a:t>IDE </a:t>
            </a:r>
            <a:r>
              <a:rPr lang="fr-FR" sz="800" dirty="0" smtClean="0"/>
              <a:t>(36)</a:t>
            </a:r>
            <a:endParaRPr lang="fr-FR" sz="800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4839483" y="6521458"/>
            <a:ext cx="1104167" cy="501935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de </a:t>
            </a:r>
            <a:r>
              <a:rPr lang="fr-FR" sz="1200" dirty="0" smtClean="0"/>
              <a:t>soins - pharmacie</a:t>
            </a:r>
            <a:endParaRPr lang="fr-FR" sz="1200" dirty="0"/>
          </a:p>
        </p:txBody>
      </p:sp>
      <p:sp>
        <p:nvSpPr>
          <p:cNvPr id="4" name="ZoneTexte 3"/>
          <p:cNvSpPr txBox="1"/>
          <p:nvPr/>
        </p:nvSpPr>
        <p:spPr>
          <a:xfrm>
            <a:off x="23826" y="101311"/>
            <a:ext cx="276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Secteur somatique : 20 lits</a:t>
            </a:r>
          </a:p>
        </p:txBody>
      </p:sp>
      <p:sp>
        <p:nvSpPr>
          <p:cNvPr id="36" name="Rectangle à coins arrondis 35"/>
          <p:cNvSpPr/>
          <p:nvPr/>
        </p:nvSpPr>
        <p:spPr>
          <a:xfrm>
            <a:off x="5484239" y="388987"/>
            <a:ext cx="831535" cy="4771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Chambre aplasie</a:t>
            </a:r>
          </a:p>
        </p:txBody>
      </p:sp>
      <p:sp>
        <p:nvSpPr>
          <p:cNvPr id="63" name="Rectangle à coins arrondis 62"/>
          <p:cNvSpPr/>
          <p:nvPr/>
        </p:nvSpPr>
        <p:spPr>
          <a:xfrm>
            <a:off x="4772408" y="1113230"/>
            <a:ext cx="801301" cy="36083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Bureau </a:t>
            </a:r>
            <a:r>
              <a:rPr lang="fr-FR" sz="1200" dirty="0" smtClean="0"/>
              <a:t>IDE</a:t>
            </a:r>
            <a:endParaRPr lang="fr-FR" sz="1200" dirty="0"/>
          </a:p>
        </p:txBody>
      </p:sp>
      <p:sp>
        <p:nvSpPr>
          <p:cNvPr id="64" name="Rectangle à coins arrondis 63"/>
          <p:cNvSpPr/>
          <p:nvPr/>
        </p:nvSpPr>
        <p:spPr>
          <a:xfrm>
            <a:off x="4376004" y="523836"/>
            <a:ext cx="925302" cy="5547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Salle de soin </a:t>
            </a:r>
            <a:r>
              <a:rPr lang="fr-FR" sz="1200" dirty="0" smtClean="0"/>
              <a:t>- pharmacie</a:t>
            </a:r>
            <a:endParaRPr lang="fr-FR" sz="1200" dirty="0"/>
          </a:p>
        </p:txBody>
      </p:sp>
      <p:sp>
        <p:nvSpPr>
          <p:cNvPr id="81" name="Rectangle à coins arrondis 80"/>
          <p:cNvSpPr/>
          <p:nvPr/>
        </p:nvSpPr>
        <p:spPr>
          <a:xfrm rot="5400000">
            <a:off x="1860759" y="1240187"/>
            <a:ext cx="3293006" cy="172952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à coins arrondis 81"/>
          <p:cNvSpPr/>
          <p:nvPr/>
        </p:nvSpPr>
        <p:spPr>
          <a:xfrm rot="5400000">
            <a:off x="4509916" y="1148701"/>
            <a:ext cx="4195281" cy="25918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à coins arrondis 82"/>
          <p:cNvSpPr/>
          <p:nvPr/>
        </p:nvSpPr>
        <p:spPr>
          <a:xfrm>
            <a:off x="6602466" y="3976487"/>
            <a:ext cx="959461" cy="42936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de classe</a:t>
            </a:r>
          </a:p>
        </p:txBody>
      </p:sp>
      <p:sp>
        <p:nvSpPr>
          <p:cNvPr id="84" name="Rectangle à coins arrondis 83"/>
          <p:cNvSpPr/>
          <p:nvPr/>
        </p:nvSpPr>
        <p:spPr>
          <a:xfrm>
            <a:off x="2693939" y="7067188"/>
            <a:ext cx="705754" cy="415876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de classe</a:t>
            </a:r>
          </a:p>
        </p:txBody>
      </p:sp>
      <p:sp>
        <p:nvSpPr>
          <p:cNvPr id="87" name="Rectangle à coins arrondis 86"/>
          <p:cNvSpPr/>
          <p:nvPr/>
        </p:nvSpPr>
        <p:spPr>
          <a:xfrm rot="16200000">
            <a:off x="2257507" y="4248621"/>
            <a:ext cx="1046904" cy="600580"/>
          </a:xfrm>
          <a:prstGeom prst="round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Secrétariat </a:t>
            </a:r>
            <a:r>
              <a:rPr lang="fr-FR" sz="1200" dirty="0" err="1" smtClean="0">
                <a:solidFill>
                  <a:schemeClr val="tx1"/>
                </a:solidFill>
              </a:rPr>
              <a:t>pédiat</a:t>
            </a:r>
            <a:r>
              <a:rPr lang="fr-FR" sz="1200" dirty="0" smtClean="0">
                <a:solidFill>
                  <a:schemeClr val="tx1"/>
                </a:solidFill>
              </a:rPr>
              <a:t> rie 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88" name="Rectangle à coins arrondis 87"/>
          <p:cNvSpPr/>
          <p:nvPr/>
        </p:nvSpPr>
        <p:spPr>
          <a:xfrm>
            <a:off x="5885622" y="874207"/>
            <a:ext cx="430152" cy="2826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Sas</a:t>
            </a:r>
            <a:endParaRPr lang="fr-FR" sz="1200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6944314" y="7407276"/>
            <a:ext cx="932482" cy="413561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Petit local déchet</a:t>
            </a:r>
          </a:p>
        </p:txBody>
      </p:sp>
      <p:sp>
        <p:nvSpPr>
          <p:cNvPr id="99" name="Rectangle à coins arrondis 98"/>
          <p:cNvSpPr/>
          <p:nvPr/>
        </p:nvSpPr>
        <p:spPr>
          <a:xfrm>
            <a:off x="3498581" y="3188868"/>
            <a:ext cx="850511" cy="4232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Petit local déchet</a:t>
            </a:r>
          </a:p>
        </p:txBody>
      </p:sp>
      <p:sp>
        <p:nvSpPr>
          <p:cNvPr id="105" name="Rectangle à coins arrondis 104"/>
          <p:cNvSpPr/>
          <p:nvPr/>
        </p:nvSpPr>
        <p:spPr>
          <a:xfrm>
            <a:off x="2404834" y="9770954"/>
            <a:ext cx="969835" cy="43203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Reserve grand lit</a:t>
            </a:r>
          </a:p>
        </p:txBody>
      </p:sp>
      <p:sp>
        <p:nvSpPr>
          <p:cNvPr id="106" name="Rectangle à coins arrondis 105"/>
          <p:cNvSpPr/>
          <p:nvPr/>
        </p:nvSpPr>
        <p:spPr>
          <a:xfrm>
            <a:off x="1156926" y="9780596"/>
            <a:ext cx="1207889" cy="3307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Reserve petit lit</a:t>
            </a:r>
          </a:p>
        </p:txBody>
      </p:sp>
      <p:sp>
        <p:nvSpPr>
          <p:cNvPr id="107" name="Rectangle à coins arrondis 106"/>
          <p:cNvSpPr/>
          <p:nvPr/>
        </p:nvSpPr>
        <p:spPr>
          <a:xfrm>
            <a:off x="4407487" y="2075479"/>
            <a:ext cx="882363" cy="57262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de stockage matériel</a:t>
            </a:r>
          </a:p>
        </p:txBody>
      </p:sp>
      <p:sp>
        <p:nvSpPr>
          <p:cNvPr id="108" name="Rectangle à coins arrondis 107"/>
          <p:cNvSpPr/>
          <p:nvPr/>
        </p:nvSpPr>
        <p:spPr>
          <a:xfrm>
            <a:off x="3504667" y="661221"/>
            <a:ext cx="836193" cy="4087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Local poussette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3540031" y="200899"/>
            <a:ext cx="1142122" cy="467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UMJ</a:t>
            </a:r>
          </a:p>
        </p:txBody>
      </p:sp>
      <p:sp>
        <p:nvSpPr>
          <p:cNvPr id="132" name="Rectangle à coins arrondis 131"/>
          <p:cNvSpPr/>
          <p:nvPr/>
        </p:nvSpPr>
        <p:spPr>
          <a:xfrm>
            <a:off x="4079592" y="1117277"/>
            <a:ext cx="679582" cy="3553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Bureau IDE</a:t>
            </a:r>
          </a:p>
        </p:txBody>
      </p:sp>
      <p:sp>
        <p:nvSpPr>
          <p:cNvPr id="133" name="Rectangle à coins arrondis 132"/>
          <p:cNvSpPr/>
          <p:nvPr/>
        </p:nvSpPr>
        <p:spPr>
          <a:xfrm>
            <a:off x="6602592" y="3442643"/>
            <a:ext cx="1125358" cy="47719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de jeux /informatique</a:t>
            </a:r>
          </a:p>
        </p:txBody>
      </p:sp>
      <p:sp>
        <p:nvSpPr>
          <p:cNvPr id="134" name="Rectangle à coins arrondis 133"/>
          <p:cNvSpPr/>
          <p:nvPr/>
        </p:nvSpPr>
        <p:spPr>
          <a:xfrm>
            <a:off x="7090987" y="2999312"/>
            <a:ext cx="509329" cy="3379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SDB</a:t>
            </a:r>
          </a:p>
        </p:txBody>
      </p:sp>
      <p:sp>
        <p:nvSpPr>
          <p:cNvPr id="135" name="Rectangle à coins arrondis 134"/>
          <p:cNvSpPr/>
          <p:nvPr/>
        </p:nvSpPr>
        <p:spPr>
          <a:xfrm rot="5400000">
            <a:off x="3624788" y="4666747"/>
            <a:ext cx="3382799" cy="5499993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676922" y="252615"/>
            <a:ext cx="1583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Secteur -4ans - 10 lits</a:t>
            </a:r>
          </a:p>
        </p:txBody>
      </p:sp>
      <p:sp>
        <p:nvSpPr>
          <p:cNvPr id="137" name="Rectangle à coins arrondis 136"/>
          <p:cNvSpPr/>
          <p:nvPr/>
        </p:nvSpPr>
        <p:spPr>
          <a:xfrm rot="16200000">
            <a:off x="-729360" y="4927011"/>
            <a:ext cx="2036145" cy="5551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Entrée </a:t>
            </a:r>
            <a:r>
              <a:rPr lang="fr-FR" sz="1200" dirty="0" smtClean="0">
                <a:solidFill>
                  <a:schemeClr val="tx1"/>
                </a:solidFill>
              </a:rPr>
              <a:t>commune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(depuis galerie liaison PFME)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39" name="Rectangle à coins arrondis 138"/>
          <p:cNvSpPr/>
          <p:nvPr/>
        </p:nvSpPr>
        <p:spPr>
          <a:xfrm>
            <a:off x="12573007" y="1203451"/>
            <a:ext cx="1198422" cy="51294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Secrétariat </a:t>
            </a:r>
            <a:r>
              <a:rPr lang="fr-FR" sz="1200" dirty="0" smtClean="0">
                <a:solidFill>
                  <a:schemeClr val="tx1"/>
                </a:solidFill>
              </a:rPr>
              <a:t>UMJ/UAPED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40" name="Rectangle à coins arrondis 139"/>
          <p:cNvSpPr/>
          <p:nvPr/>
        </p:nvSpPr>
        <p:spPr>
          <a:xfrm rot="5400000">
            <a:off x="2801300" y="-310978"/>
            <a:ext cx="4944437" cy="558533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Rectangle à coins arrondis 140"/>
          <p:cNvSpPr/>
          <p:nvPr/>
        </p:nvSpPr>
        <p:spPr>
          <a:xfrm>
            <a:off x="4153880" y="2705132"/>
            <a:ext cx="1335848" cy="44370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Salle de décontamination</a:t>
            </a:r>
            <a:endParaRPr lang="fr-FR" sz="1200" dirty="0"/>
          </a:p>
        </p:txBody>
      </p:sp>
      <p:sp>
        <p:nvSpPr>
          <p:cNvPr id="142" name="Rectangle à coins arrondis 141"/>
          <p:cNvSpPr/>
          <p:nvPr/>
        </p:nvSpPr>
        <p:spPr>
          <a:xfrm>
            <a:off x="5453494" y="3782766"/>
            <a:ext cx="932482" cy="413561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Petit local déchet</a:t>
            </a:r>
          </a:p>
        </p:txBody>
      </p:sp>
      <p:sp>
        <p:nvSpPr>
          <p:cNvPr id="197" name="Rectangle à coins arrondis 196"/>
          <p:cNvSpPr/>
          <p:nvPr/>
        </p:nvSpPr>
        <p:spPr>
          <a:xfrm rot="5400000">
            <a:off x="9786786" y="1363525"/>
            <a:ext cx="6497714" cy="397328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Connecteur droit 67"/>
          <p:cNvCxnSpPr/>
          <p:nvPr/>
        </p:nvCxnSpPr>
        <p:spPr>
          <a:xfrm flipV="1">
            <a:off x="376250" y="9611937"/>
            <a:ext cx="14169345" cy="38637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01" name="ZoneTexte 200"/>
          <p:cNvSpPr txBox="1"/>
          <p:nvPr/>
        </p:nvSpPr>
        <p:spPr>
          <a:xfrm>
            <a:off x="143507" y="9390606"/>
            <a:ext cx="3822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Niv</a:t>
            </a:r>
            <a:r>
              <a:rPr lang="fr-FR" sz="1400" dirty="0" smtClean="0"/>
              <a:t>. 0</a:t>
            </a:r>
            <a:endParaRPr lang="fr-FR" sz="1400" dirty="0"/>
          </a:p>
        </p:txBody>
      </p:sp>
      <p:sp>
        <p:nvSpPr>
          <p:cNvPr id="202" name="ZoneTexte 201"/>
          <p:cNvSpPr txBox="1"/>
          <p:nvPr/>
        </p:nvSpPr>
        <p:spPr>
          <a:xfrm>
            <a:off x="103929" y="10058196"/>
            <a:ext cx="641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Niv</a:t>
            </a:r>
            <a:r>
              <a:rPr lang="fr-FR" sz="1400" dirty="0" smtClean="0"/>
              <a:t>. -1</a:t>
            </a:r>
            <a:endParaRPr lang="fr-FR" sz="1400" dirty="0"/>
          </a:p>
        </p:txBody>
      </p:sp>
      <p:sp>
        <p:nvSpPr>
          <p:cNvPr id="204" name="Rectangle à coins arrondis 203"/>
          <p:cNvSpPr/>
          <p:nvPr/>
        </p:nvSpPr>
        <p:spPr>
          <a:xfrm>
            <a:off x="7451082" y="9788741"/>
            <a:ext cx="1335848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vestiaires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53" name="Rectangle à coins arrondis 152"/>
          <p:cNvSpPr/>
          <p:nvPr/>
        </p:nvSpPr>
        <p:spPr>
          <a:xfrm>
            <a:off x="74645" y="8484306"/>
            <a:ext cx="1335848" cy="69072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fr-FR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Jardin </a:t>
            </a:r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terrasse extérieure </a:t>
            </a:r>
          </a:p>
          <a:p>
            <a:pPr algn="ctr"/>
            <a:endParaRPr lang="fr-FR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5" name="Rectangle à coins arrondis 154"/>
          <p:cNvSpPr/>
          <p:nvPr/>
        </p:nvSpPr>
        <p:spPr>
          <a:xfrm>
            <a:off x="8150972" y="3939752"/>
            <a:ext cx="899562" cy="550444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Stockage Epicerie/ magasin</a:t>
            </a:r>
          </a:p>
        </p:txBody>
      </p:sp>
      <p:sp>
        <p:nvSpPr>
          <p:cNvPr id="161" name="Rectangle à coins arrondis 160"/>
          <p:cNvSpPr/>
          <p:nvPr/>
        </p:nvSpPr>
        <p:spPr>
          <a:xfrm>
            <a:off x="6994286" y="8334575"/>
            <a:ext cx="882510" cy="405545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Sanitaires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soignants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70" name="Rectangle à coins arrondis 169"/>
          <p:cNvSpPr/>
          <p:nvPr/>
        </p:nvSpPr>
        <p:spPr>
          <a:xfrm>
            <a:off x="2717873" y="6431439"/>
            <a:ext cx="990423" cy="501935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Salle multi-activité</a:t>
            </a:r>
            <a:endParaRPr lang="fr-FR" sz="1200" dirty="0"/>
          </a:p>
        </p:txBody>
      </p:sp>
      <p:sp>
        <p:nvSpPr>
          <p:cNvPr id="163" name="Rectangle à coins arrondis 162"/>
          <p:cNvSpPr/>
          <p:nvPr/>
        </p:nvSpPr>
        <p:spPr>
          <a:xfrm>
            <a:off x="5737596" y="1337508"/>
            <a:ext cx="584721" cy="3994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Local casier</a:t>
            </a:r>
            <a:endParaRPr lang="fr-FR" sz="1200" dirty="0"/>
          </a:p>
        </p:txBody>
      </p:sp>
      <p:sp>
        <p:nvSpPr>
          <p:cNvPr id="169" name="Rectangle à coins arrondis 168"/>
          <p:cNvSpPr/>
          <p:nvPr/>
        </p:nvSpPr>
        <p:spPr>
          <a:xfrm>
            <a:off x="7115625" y="5060123"/>
            <a:ext cx="833013" cy="53714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de détente PNM 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1" name="Rectangle à coins arrondis 170"/>
          <p:cNvSpPr/>
          <p:nvPr/>
        </p:nvSpPr>
        <p:spPr>
          <a:xfrm>
            <a:off x="6954931" y="6898057"/>
            <a:ext cx="911248" cy="376918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Salle </a:t>
            </a:r>
            <a:r>
              <a:rPr lang="fr-FR" sz="1200" dirty="0" smtClean="0"/>
              <a:t>de </a:t>
            </a:r>
            <a:r>
              <a:rPr lang="fr-FR" sz="1200" dirty="0" err="1" smtClean="0"/>
              <a:t>déconta</a:t>
            </a:r>
            <a:endParaRPr lang="fr-FR" sz="1200" dirty="0"/>
          </a:p>
        </p:txBody>
      </p:sp>
      <p:sp>
        <p:nvSpPr>
          <p:cNvPr id="172" name="Rectangle à coins arrondis 171"/>
          <p:cNvSpPr/>
          <p:nvPr/>
        </p:nvSpPr>
        <p:spPr>
          <a:xfrm>
            <a:off x="2675379" y="7647328"/>
            <a:ext cx="862853" cy="3695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Bureau</a:t>
            </a:r>
          </a:p>
          <a:p>
            <a:r>
              <a:rPr lang="fr-FR" sz="1200" dirty="0" smtClean="0"/>
              <a:t>entretien</a:t>
            </a:r>
            <a:endParaRPr lang="fr-FR" sz="1200" dirty="0"/>
          </a:p>
        </p:txBody>
      </p:sp>
      <p:sp>
        <p:nvSpPr>
          <p:cNvPr id="175" name="Rectangle à coins arrondis 174"/>
          <p:cNvSpPr/>
          <p:nvPr/>
        </p:nvSpPr>
        <p:spPr>
          <a:xfrm>
            <a:off x="3667865" y="7658400"/>
            <a:ext cx="650873" cy="344354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Local casiers</a:t>
            </a:r>
            <a:endParaRPr lang="fr-FR" sz="1200" dirty="0"/>
          </a:p>
        </p:txBody>
      </p:sp>
      <p:sp>
        <p:nvSpPr>
          <p:cNvPr id="176" name="Rectangle à coins arrondis 175"/>
          <p:cNvSpPr/>
          <p:nvPr/>
        </p:nvSpPr>
        <p:spPr>
          <a:xfrm>
            <a:off x="9218550" y="4481114"/>
            <a:ext cx="1102901" cy="532856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Local déchet niveau </a:t>
            </a:r>
            <a:endParaRPr lang="fr-FR" sz="1200" dirty="0"/>
          </a:p>
        </p:txBody>
      </p:sp>
      <p:sp>
        <p:nvSpPr>
          <p:cNvPr id="177" name="Rectangle à coins arrondis 176"/>
          <p:cNvSpPr/>
          <p:nvPr/>
        </p:nvSpPr>
        <p:spPr>
          <a:xfrm>
            <a:off x="4495685" y="3782431"/>
            <a:ext cx="715432" cy="443705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Lingerie</a:t>
            </a:r>
          </a:p>
        </p:txBody>
      </p:sp>
      <p:sp>
        <p:nvSpPr>
          <p:cNvPr id="180" name="Rectangle à coins arrondis 179"/>
          <p:cNvSpPr/>
          <p:nvPr/>
        </p:nvSpPr>
        <p:spPr>
          <a:xfrm>
            <a:off x="9359017" y="6222654"/>
            <a:ext cx="829356" cy="376371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Local ménage</a:t>
            </a:r>
          </a:p>
        </p:txBody>
      </p:sp>
      <p:sp>
        <p:nvSpPr>
          <p:cNvPr id="182" name="Rectangle à coins arrondis 181"/>
          <p:cNvSpPr/>
          <p:nvPr/>
        </p:nvSpPr>
        <p:spPr>
          <a:xfrm>
            <a:off x="3722527" y="5143955"/>
            <a:ext cx="715429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cadre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3" name="Rectangle à coins arrondis 182"/>
          <p:cNvSpPr/>
          <p:nvPr/>
        </p:nvSpPr>
        <p:spPr>
          <a:xfrm>
            <a:off x="3650482" y="7042432"/>
            <a:ext cx="884493" cy="536184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bg1"/>
                </a:solidFill>
              </a:rPr>
              <a:t>Bureau directrice école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88" name="Rectangle à coins arrondis 187"/>
          <p:cNvSpPr/>
          <p:nvPr/>
        </p:nvSpPr>
        <p:spPr>
          <a:xfrm>
            <a:off x="746006" y="7039251"/>
            <a:ext cx="743554" cy="34672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ETP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9" name="Rectangle à coins arrondis 188"/>
          <p:cNvSpPr/>
          <p:nvPr/>
        </p:nvSpPr>
        <p:spPr>
          <a:xfrm>
            <a:off x="799784" y="6023167"/>
            <a:ext cx="696981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IPA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2" name="Rectangle à coins arrondis 191"/>
          <p:cNvSpPr/>
          <p:nvPr/>
        </p:nvSpPr>
        <p:spPr>
          <a:xfrm>
            <a:off x="6959291" y="7891065"/>
            <a:ext cx="855153" cy="328693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Linge sale</a:t>
            </a:r>
            <a:endParaRPr lang="fr-FR" sz="1200" dirty="0"/>
          </a:p>
        </p:txBody>
      </p:sp>
      <p:sp>
        <p:nvSpPr>
          <p:cNvPr id="195" name="Rectangle à coins arrondis 194"/>
          <p:cNvSpPr/>
          <p:nvPr/>
        </p:nvSpPr>
        <p:spPr>
          <a:xfrm>
            <a:off x="1654874" y="4013464"/>
            <a:ext cx="780369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Sanitaire visiteurs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8" name="Rectangle à coins arrondis 197"/>
          <p:cNvSpPr/>
          <p:nvPr/>
        </p:nvSpPr>
        <p:spPr>
          <a:xfrm>
            <a:off x="6064013" y="9789325"/>
            <a:ext cx="1335848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Local prestataire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03" name="Rectangle à coins arrondis 202"/>
          <p:cNvSpPr/>
          <p:nvPr/>
        </p:nvSpPr>
        <p:spPr>
          <a:xfrm>
            <a:off x="4685658" y="9792075"/>
            <a:ext cx="1335848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Salle de pause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67" name="Flèche droite 166"/>
          <p:cNvSpPr/>
          <p:nvPr/>
        </p:nvSpPr>
        <p:spPr>
          <a:xfrm rot="5400000">
            <a:off x="12740154" y="947875"/>
            <a:ext cx="323798" cy="104871"/>
          </a:xfrm>
          <a:prstGeom prst="rightArrow">
            <a:avLst>
              <a:gd name="adj1" fmla="val 57758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9" name="Rectangle à coins arrondis 178"/>
          <p:cNvSpPr/>
          <p:nvPr/>
        </p:nvSpPr>
        <p:spPr>
          <a:xfrm>
            <a:off x="9450951" y="6710183"/>
            <a:ext cx="717591" cy="41608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Local VDI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2" name="Rectangle à coins arrondis 211"/>
          <p:cNvSpPr/>
          <p:nvPr/>
        </p:nvSpPr>
        <p:spPr>
          <a:xfrm>
            <a:off x="5675321" y="5136982"/>
            <a:ext cx="1335848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200" dirty="0" smtClean="0">
                <a:solidFill>
                  <a:schemeClr val="tx1"/>
                </a:solidFill>
              </a:rPr>
              <a:t>Reserve matériel</a:t>
            </a:r>
          </a:p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biomédical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13" name="Rectangle à coins arrondis 212"/>
          <p:cNvSpPr/>
          <p:nvPr/>
        </p:nvSpPr>
        <p:spPr>
          <a:xfrm>
            <a:off x="11400254" y="2011060"/>
            <a:ext cx="1096545" cy="379715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3" name="Rectangle à coins arrondis 222"/>
          <p:cNvSpPr/>
          <p:nvPr/>
        </p:nvSpPr>
        <p:spPr>
          <a:xfrm>
            <a:off x="12744152" y="3281056"/>
            <a:ext cx="892626" cy="49523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26" name="ZoneTexte 225"/>
          <p:cNvSpPr txBox="1"/>
          <p:nvPr/>
        </p:nvSpPr>
        <p:spPr>
          <a:xfrm>
            <a:off x="12721681" y="3279183"/>
            <a:ext cx="6672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Salle de pause</a:t>
            </a:r>
          </a:p>
        </p:txBody>
      </p:sp>
      <p:sp>
        <p:nvSpPr>
          <p:cNvPr id="227" name="Rectangle 226"/>
          <p:cNvSpPr/>
          <p:nvPr/>
        </p:nvSpPr>
        <p:spPr>
          <a:xfrm>
            <a:off x="11404973" y="1988047"/>
            <a:ext cx="11266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/>
              <a:t>Salle d’attente</a:t>
            </a:r>
          </a:p>
          <a:p>
            <a:pPr algn="ctr"/>
            <a:endParaRPr lang="fr-FR" sz="1200" dirty="0"/>
          </a:p>
        </p:txBody>
      </p:sp>
      <p:sp>
        <p:nvSpPr>
          <p:cNvPr id="229" name="Rectangle à coins arrondis 228"/>
          <p:cNvSpPr/>
          <p:nvPr/>
        </p:nvSpPr>
        <p:spPr>
          <a:xfrm>
            <a:off x="13760780" y="3079983"/>
            <a:ext cx="1030011" cy="53386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WC + douche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0" name="Rectangle à coins arrondis 229"/>
          <p:cNvSpPr/>
          <p:nvPr/>
        </p:nvSpPr>
        <p:spPr>
          <a:xfrm>
            <a:off x="12706888" y="3865733"/>
            <a:ext cx="936287" cy="42462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association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1" name="Rectangle à coins arrondis 230"/>
          <p:cNvSpPr/>
          <p:nvPr/>
        </p:nvSpPr>
        <p:spPr>
          <a:xfrm>
            <a:off x="13783177" y="4701031"/>
            <a:ext cx="1007614" cy="53714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entretien psy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2" name="Rectangle à coins arrondis 231"/>
          <p:cNvSpPr/>
          <p:nvPr/>
        </p:nvSpPr>
        <p:spPr>
          <a:xfrm>
            <a:off x="12719039" y="2577106"/>
            <a:ext cx="890016" cy="619264"/>
          </a:xfrm>
          <a:prstGeom prst="roundRect">
            <a:avLst>
              <a:gd name="adj" fmla="val 2267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fr-FR" sz="1200" dirty="0" smtClean="0">
                <a:solidFill>
                  <a:schemeClr val="tx1"/>
                </a:solidFill>
              </a:rPr>
              <a:t>Sanitaire personnel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3" name="Rectangle à coins arrondis 232"/>
          <p:cNvSpPr/>
          <p:nvPr/>
        </p:nvSpPr>
        <p:spPr>
          <a:xfrm>
            <a:off x="13771068" y="2583120"/>
            <a:ext cx="1027176" cy="49686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de consultation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5" name="Rectangle à coins arrondis 234"/>
          <p:cNvSpPr/>
          <p:nvPr/>
        </p:nvSpPr>
        <p:spPr>
          <a:xfrm>
            <a:off x="11439959" y="5106918"/>
            <a:ext cx="1091667" cy="48074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psy / AS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36" name="Rectangle à coins arrondis 235"/>
          <p:cNvSpPr/>
          <p:nvPr/>
        </p:nvSpPr>
        <p:spPr>
          <a:xfrm>
            <a:off x="11423651" y="2865802"/>
            <a:ext cx="1049750" cy="40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dirty="0" smtClean="0">
                <a:solidFill>
                  <a:schemeClr val="tx1"/>
                </a:solidFill>
              </a:rPr>
              <a:t>Salle technique</a:t>
            </a:r>
          </a:p>
        </p:txBody>
      </p:sp>
      <p:sp>
        <p:nvSpPr>
          <p:cNvPr id="238" name="Rectangle à coins arrondis 237"/>
          <p:cNvSpPr/>
          <p:nvPr/>
        </p:nvSpPr>
        <p:spPr>
          <a:xfrm>
            <a:off x="13777545" y="2039291"/>
            <a:ext cx="1020699" cy="50771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d’attente adulte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39" name="Rectangle à coins arrondis 238"/>
          <p:cNvSpPr/>
          <p:nvPr/>
        </p:nvSpPr>
        <p:spPr>
          <a:xfrm>
            <a:off x="11403617" y="2476318"/>
            <a:ext cx="1076548" cy="38245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Salle audition</a:t>
            </a:r>
          </a:p>
          <a:p>
            <a:pPr algn="ctr"/>
            <a:r>
              <a:rPr lang="fr-FR" sz="800" dirty="0" smtClean="0">
                <a:solidFill>
                  <a:schemeClr val="tx1"/>
                </a:solidFill>
              </a:rPr>
              <a:t>(52)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240" name="Rectangle à coins arrondis 239"/>
          <p:cNvSpPr/>
          <p:nvPr/>
        </p:nvSpPr>
        <p:spPr>
          <a:xfrm>
            <a:off x="13760780" y="3601421"/>
            <a:ext cx="1030011" cy="5038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de consultation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41" name="Rectangle à coins arrondis 240"/>
          <p:cNvSpPr/>
          <p:nvPr/>
        </p:nvSpPr>
        <p:spPr>
          <a:xfrm>
            <a:off x="13770079" y="4143988"/>
            <a:ext cx="1011412" cy="5038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d’attente enfant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96" name="Rectangle à coins arrondis 195"/>
          <p:cNvSpPr/>
          <p:nvPr/>
        </p:nvSpPr>
        <p:spPr>
          <a:xfrm>
            <a:off x="1665920" y="1389653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28" name="Rectangle à coins arrondis 227"/>
          <p:cNvSpPr/>
          <p:nvPr/>
        </p:nvSpPr>
        <p:spPr>
          <a:xfrm>
            <a:off x="1665920" y="1825781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3" name="Rectangle à coins arrondis 242"/>
          <p:cNvSpPr/>
          <p:nvPr/>
        </p:nvSpPr>
        <p:spPr>
          <a:xfrm>
            <a:off x="1678304" y="2261113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4" name="Rectangle à coins arrondis 243"/>
          <p:cNvSpPr/>
          <p:nvPr/>
        </p:nvSpPr>
        <p:spPr>
          <a:xfrm>
            <a:off x="1677907" y="2695748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5" name="Rectangle à coins arrondis 244"/>
          <p:cNvSpPr/>
          <p:nvPr/>
        </p:nvSpPr>
        <p:spPr>
          <a:xfrm>
            <a:off x="1665920" y="3123953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6" name="Rectangle à coins arrondis 245"/>
          <p:cNvSpPr/>
          <p:nvPr/>
        </p:nvSpPr>
        <p:spPr>
          <a:xfrm>
            <a:off x="1661712" y="3560998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7" name="Rectangle à coins arrondis 246"/>
          <p:cNvSpPr/>
          <p:nvPr/>
        </p:nvSpPr>
        <p:spPr>
          <a:xfrm>
            <a:off x="730493" y="6535538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8" name="Rectangle à coins arrondis 247"/>
          <p:cNvSpPr/>
          <p:nvPr/>
        </p:nvSpPr>
        <p:spPr>
          <a:xfrm>
            <a:off x="747208" y="7483064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49" name="Rectangle à coins arrondis 248"/>
          <p:cNvSpPr/>
          <p:nvPr/>
        </p:nvSpPr>
        <p:spPr>
          <a:xfrm>
            <a:off x="1664908" y="7647121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50" name="Rectangle à coins arrondis 249"/>
          <p:cNvSpPr/>
          <p:nvPr/>
        </p:nvSpPr>
        <p:spPr>
          <a:xfrm>
            <a:off x="1664797" y="7212616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51" name="Rectangle à coins arrondis 250"/>
          <p:cNvSpPr/>
          <p:nvPr/>
        </p:nvSpPr>
        <p:spPr>
          <a:xfrm>
            <a:off x="1659891" y="6785872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52" name="Rectangle à coins arrondis 251"/>
          <p:cNvSpPr/>
          <p:nvPr/>
        </p:nvSpPr>
        <p:spPr>
          <a:xfrm>
            <a:off x="1654801" y="6349243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53" name="Rectangle à coins arrondis 252"/>
          <p:cNvSpPr/>
          <p:nvPr/>
        </p:nvSpPr>
        <p:spPr>
          <a:xfrm>
            <a:off x="1658410" y="5911012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54" name="Rectangle à coins arrondis 253"/>
          <p:cNvSpPr/>
          <p:nvPr/>
        </p:nvSpPr>
        <p:spPr>
          <a:xfrm>
            <a:off x="1678305" y="955018"/>
            <a:ext cx="753937" cy="40144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médical</a:t>
            </a:r>
          </a:p>
        </p:txBody>
      </p:sp>
      <p:sp>
        <p:nvSpPr>
          <p:cNvPr id="261" name="Rectangle à coins arrondis 260"/>
          <p:cNvSpPr/>
          <p:nvPr/>
        </p:nvSpPr>
        <p:spPr>
          <a:xfrm>
            <a:off x="9308644" y="5619226"/>
            <a:ext cx="996562" cy="519075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 Ascenseurs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6846165" y="2337967"/>
            <a:ext cx="801785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5574128" y="138684"/>
            <a:ext cx="19134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Secteur 4/18ans – 10 </a:t>
            </a:r>
            <a:r>
              <a:rPr lang="fr-FR" sz="1000" dirty="0" smtClean="0"/>
              <a:t>lits +/- 2 lits</a:t>
            </a:r>
            <a:endParaRPr lang="fr-FR" sz="1000" dirty="0"/>
          </a:p>
        </p:txBody>
      </p:sp>
      <p:sp>
        <p:nvSpPr>
          <p:cNvPr id="59" name="Rectangle à coins arrondis 58"/>
          <p:cNvSpPr/>
          <p:nvPr/>
        </p:nvSpPr>
        <p:spPr>
          <a:xfrm>
            <a:off x="6858643" y="2630820"/>
            <a:ext cx="788238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205" name="Rectangle à coins arrondis 204"/>
          <p:cNvSpPr/>
          <p:nvPr/>
        </p:nvSpPr>
        <p:spPr>
          <a:xfrm>
            <a:off x="2668765" y="1373439"/>
            <a:ext cx="790933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209" name="Rectangle à coins arrondis 208"/>
          <p:cNvSpPr/>
          <p:nvPr/>
        </p:nvSpPr>
        <p:spPr>
          <a:xfrm>
            <a:off x="2668765" y="1944116"/>
            <a:ext cx="799852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217" name="Rectangle à coins arrondis 216"/>
          <p:cNvSpPr/>
          <p:nvPr/>
        </p:nvSpPr>
        <p:spPr>
          <a:xfrm>
            <a:off x="2662834" y="2785871"/>
            <a:ext cx="799852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218" name="Rectangle à coins arrondis 217"/>
          <p:cNvSpPr/>
          <p:nvPr/>
        </p:nvSpPr>
        <p:spPr>
          <a:xfrm>
            <a:off x="2668765" y="3066683"/>
            <a:ext cx="799852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219" name="Rectangle à coins arrondis 218"/>
          <p:cNvSpPr/>
          <p:nvPr/>
        </p:nvSpPr>
        <p:spPr>
          <a:xfrm>
            <a:off x="2663512" y="3347603"/>
            <a:ext cx="794645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</a:t>
            </a:r>
            <a:endParaRPr lang="fr-FR" sz="1200" dirty="0"/>
          </a:p>
        </p:txBody>
      </p:sp>
      <p:sp>
        <p:nvSpPr>
          <p:cNvPr id="221" name="Rectangle à coins arrondis 220"/>
          <p:cNvSpPr/>
          <p:nvPr/>
        </p:nvSpPr>
        <p:spPr>
          <a:xfrm rot="5400000">
            <a:off x="11763515" y="5699488"/>
            <a:ext cx="1257303" cy="5365027"/>
          </a:xfrm>
          <a:prstGeom prst="round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9" name="Rectangle à coins arrondis 268"/>
          <p:cNvSpPr/>
          <p:nvPr/>
        </p:nvSpPr>
        <p:spPr>
          <a:xfrm>
            <a:off x="12250346" y="170268"/>
            <a:ext cx="1170809" cy="61965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Entrée spécifique UMJ pédiatrie</a:t>
            </a:r>
          </a:p>
        </p:txBody>
      </p:sp>
      <p:sp>
        <p:nvSpPr>
          <p:cNvPr id="270" name="Rectangle à coins arrondis 269"/>
          <p:cNvSpPr/>
          <p:nvPr/>
        </p:nvSpPr>
        <p:spPr>
          <a:xfrm>
            <a:off x="11259003" y="1742626"/>
            <a:ext cx="1361555" cy="191155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2" name="ZoneTexte 271"/>
          <p:cNvSpPr txBox="1"/>
          <p:nvPr/>
        </p:nvSpPr>
        <p:spPr>
          <a:xfrm>
            <a:off x="11361158" y="1771401"/>
            <a:ext cx="1819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Secteur </a:t>
            </a:r>
            <a:r>
              <a:rPr lang="fr-FR" sz="1000" dirty="0" smtClean="0"/>
              <a:t>MELANIE</a:t>
            </a:r>
            <a:endParaRPr lang="fr-FR" sz="1000" dirty="0"/>
          </a:p>
        </p:txBody>
      </p:sp>
      <p:sp>
        <p:nvSpPr>
          <p:cNvPr id="273" name="Rectangle à coins arrondis 272"/>
          <p:cNvSpPr/>
          <p:nvPr/>
        </p:nvSpPr>
        <p:spPr>
          <a:xfrm>
            <a:off x="11433690" y="4500691"/>
            <a:ext cx="1104279" cy="51649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Bureau IDE avec 2 postes de W 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74" name="Rectangle à coins arrondis 273"/>
          <p:cNvSpPr/>
          <p:nvPr/>
        </p:nvSpPr>
        <p:spPr>
          <a:xfrm>
            <a:off x="13682731" y="1930705"/>
            <a:ext cx="1170298" cy="4429539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5" name="ZoneTexte 274"/>
          <p:cNvSpPr txBox="1"/>
          <p:nvPr/>
        </p:nvSpPr>
        <p:spPr>
          <a:xfrm>
            <a:off x="13697726" y="5994215"/>
            <a:ext cx="1217716" cy="405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Secteur </a:t>
            </a:r>
            <a:r>
              <a:rPr lang="fr-FR" sz="1000" dirty="0" smtClean="0"/>
              <a:t>UMJ Adulte et pédiatrique</a:t>
            </a:r>
            <a:endParaRPr lang="fr-FR" sz="1000" dirty="0"/>
          </a:p>
        </p:txBody>
      </p:sp>
      <p:sp>
        <p:nvSpPr>
          <p:cNvPr id="277" name="Rectangle à coins arrondis 276"/>
          <p:cNvSpPr/>
          <p:nvPr/>
        </p:nvSpPr>
        <p:spPr>
          <a:xfrm>
            <a:off x="10067888" y="7937835"/>
            <a:ext cx="634031" cy="2808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278" name="Rectangle 277"/>
          <p:cNvSpPr/>
          <p:nvPr/>
        </p:nvSpPr>
        <p:spPr>
          <a:xfrm>
            <a:off x="10684582" y="7958654"/>
            <a:ext cx="21664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Locaux soins secteur somatique</a:t>
            </a:r>
            <a:endParaRPr lang="fr-FR" sz="1200" dirty="0"/>
          </a:p>
        </p:txBody>
      </p:sp>
      <p:sp>
        <p:nvSpPr>
          <p:cNvPr id="279" name="Rectangle à coins arrondis 278"/>
          <p:cNvSpPr/>
          <p:nvPr/>
        </p:nvSpPr>
        <p:spPr>
          <a:xfrm>
            <a:off x="10067888" y="8258247"/>
            <a:ext cx="634031" cy="280829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280" name="Rectangle 279"/>
          <p:cNvSpPr/>
          <p:nvPr/>
        </p:nvSpPr>
        <p:spPr>
          <a:xfrm>
            <a:off x="10693711" y="8244551"/>
            <a:ext cx="1710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Locaux soins secteur psy</a:t>
            </a:r>
            <a:endParaRPr lang="fr-FR" sz="1200" dirty="0"/>
          </a:p>
        </p:txBody>
      </p:sp>
      <p:sp>
        <p:nvSpPr>
          <p:cNvPr id="281" name="Rectangle à coins arrondis 280"/>
          <p:cNvSpPr/>
          <p:nvPr/>
        </p:nvSpPr>
        <p:spPr>
          <a:xfrm>
            <a:off x="13004453" y="8038394"/>
            <a:ext cx="634031" cy="280829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282" name="Rectangle 281"/>
          <p:cNvSpPr/>
          <p:nvPr/>
        </p:nvSpPr>
        <p:spPr>
          <a:xfrm>
            <a:off x="13646692" y="8058133"/>
            <a:ext cx="13197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Locaux logistiques</a:t>
            </a:r>
            <a:endParaRPr lang="fr-FR" sz="1200" dirty="0"/>
          </a:p>
        </p:txBody>
      </p:sp>
      <p:sp>
        <p:nvSpPr>
          <p:cNvPr id="284" name="Rectangle à coins arrondis 283"/>
          <p:cNvSpPr/>
          <p:nvPr/>
        </p:nvSpPr>
        <p:spPr>
          <a:xfrm rot="5400000">
            <a:off x="4617087" y="8312777"/>
            <a:ext cx="779227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85" name="Rectangle à coins arrondis 284"/>
          <p:cNvSpPr/>
          <p:nvPr/>
        </p:nvSpPr>
        <p:spPr>
          <a:xfrm rot="5400000">
            <a:off x="4279002" y="8310343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86" name="Rectangle à coins arrondis 285"/>
          <p:cNvSpPr/>
          <p:nvPr/>
        </p:nvSpPr>
        <p:spPr>
          <a:xfrm rot="5400000">
            <a:off x="3944417" y="8308321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87" name="Rectangle à coins arrondis 286"/>
          <p:cNvSpPr/>
          <p:nvPr/>
        </p:nvSpPr>
        <p:spPr>
          <a:xfrm rot="5400000">
            <a:off x="3609403" y="8315609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88" name="Rectangle à coins arrondis 287"/>
          <p:cNvSpPr/>
          <p:nvPr/>
        </p:nvSpPr>
        <p:spPr>
          <a:xfrm rot="5400000">
            <a:off x="3277152" y="8320327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89" name="Rectangle à coins arrondis 288"/>
          <p:cNvSpPr/>
          <p:nvPr/>
        </p:nvSpPr>
        <p:spPr>
          <a:xfrm rot="5400000">
            <a:off x="4952130" y="8310942"/>
            <a:ext cx="785796" cy="317713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92" name="Rectangle à coins arrondis 291"/>
          <p:cNvSpPr/>
          <p:nvPr/>
        </p:nvSpPr>
        <p:spPr>
          <a:xfrm>
            <a:off x="6843978" y="1971035"/>
            <a:ext cx="807234" cy="3470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94" name="Rectangle à coins arrondis 293"/>
          <p:cNvSpPr/>
          <p:nvPr/>
        </p:nvSpPr>
        <p:spPr>
          <a:xfrm>
            <a:off x="6869232" y="1227444"/>
            <a:ext cx="807234" cy="3470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301" name="Rectangle à coins arrondis 300"/>
          <p:cNvSpPr/>
          <p:nvPr/>
        </p:nvSpPr>
        <p:spPr>
          <a:xfrm>
            <a:off x="10059680" y="8579261"/>
            <a:ext cx="634031" cy="28082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302" name="Rectangle 301"/>
          <p:cNvSpPr/>
          <p:nvPr/>
        </p:nvSpPr>
        <p:spPr>
          <a:xfrm>
            <a:off x="10707912" y="8588686"/>
            <a:ext cx="12862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Locaux soins UMJ</a:t>
            </a:r>
            <a:endParaRPr lang="fr-FR" sz="1200" dirty="0"/>
          </a:p>
        </p:txBody>
      </p:sp>
      <p:sp>
        <p:nvSpPr>
          <p:cNvPr id="315" name="Rectangle à coins arrondis 314"/>
          <p:cNvSpPr/>
          <p:nvPr/>
        </p:nvSpPr>
        <p:spPr>
          <a:xfrm>
            <a:off x="1173982" y="388987"/>
            <a:ext cx="1241668" cy="5468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de détente PM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18" name="Rectangle à coins arrondis 317"/>
          <p:cNvSpPr/>
          <p:nvPr/>
        </p:nvSpPr>
        <p:spPr>
          <a:xfrm>
            <a:off x="2674233" y="1084745"/>
            <a:ext cx="790933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319" name="Rectangle à coins arrondis 318"/>
          <p:cNvSpPr/>
          <p:nvPr/>
        </p:nvSpPr>
        <p:spPr>
          <a:xfrm>
            <a:off x="2661728" y="1663217"/>
            <a:ext cx="799852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320" name="Rectangle à coins arrondis 319"/>
          <p:cNvSpPr/>
          <p:nvPr/>
        </p:nvSpPr>
        <p:spPr>
          <a:xfrm>
            <a:off x="2673198" y="2224184"/>
            <a:ext cx="788238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321" name="Rectangle à coins arrondis 320"/>
          <p:cNvSpPr/>
          <p:nvPr/>
        </p:nvSpPr>
        <p:spPr>
          <a:xfrm>
            <a:off x="2665496" y="2504252"/>
            <a:ext cx="799852" cy="26310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/>
              <a:t>Chambre</a:t>
            </a:r>
          </a:p>
        </p:txBody>
      </p:sp>
      <p:sp>
        <p:nvSpPr>
          <p:cNvPr id="184" name="Rectangle à coins arrondis 183"/>
          <p:cNvSpPr/>
          <p:nvPr/>
        </p:nvSpPr>
        <p:spPr>
          <a:xfrm>
            <a:off x="8137468" y="6689522"/>
            <a:ext cx="897944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Educateur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3" name="Rectangle à coins arrondis 102"/>
          <p:cNvSpPr/>
          <p:nvPr/>
        </p:nvSpPr>
        <p:spPr>
          <a:xfrm>
            <a:off x="738673" y="2597906"/>
            <a:ext cx="843991" cy="50193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Bureaux </a:t>
            </a:r>
            <a:r>
              <a:rPr lang="fr-FR" sz="1200" dirty="0" smtClean="0">
                <a:solidFill>
                  <a:schemeClr val="tx1"/>
                </a:solidFill>
              </a:rPr>
              <a:t>cheffe de service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06" name="Rectangle à coins arrondis 205"/>
          <p:cNvSpPr/>
          <p:nvPr/>
        </p:nvSpPr>
        <p:spPr>
          <a:xfrm>
            <a:off x="4431003" y="4300362"/>
            <a:ext cx="850511" cy="4232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Linge sale</a:t>
            </a:r>
            <a:endParaRPr lang="fr-FR" sz="1200" dirty="0"/>
          </a:p>
        </p:txBody>
      </p:sp>
      <p:sp>
        <p:nvSpPr>
          <p:cNvPr id="160" name="Rectangle à coins arrondis 159"/>
          <p:cNvSpPr/>
          <p:nvPr/>
        </p:nvSpPr>
        <p:spPr>
          <a:xfrm>
            <a:off x="8377793" y="3411804"/>
            <a:ext cx="992969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338679" y="3399268"/>
            <a:ext cx="1148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Salon  des familles / SAM</a:t>
            </a:r>
            <a:endParaRPr lang="fr-FR" sz="1200" dirty="0"/>
          </a:p>
        </p:txBody>
      </p:sp>
      <p:sp>
        <p:nvSpPr>
          <p:cNvPr id="242" name="Rectangle à coins arrondis 241"/>
          <p:cNvSpPr/>
          <p:nvPr/>
        </p:nvSpPr>
        <p:spPr>
          <a:xfrm>
            <a:off x="631884" y="5487247"/>
            <a:ext cx="880658" cy="47519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Salle </a:t>
            </a:r>
            <a:r>
              <a:rPr lang="fr-FR" sz="1200" dirty="0" smtClean="0">
                <a:solidFill>
                  <a:schemeClr val="tx1"/>
                </a:solidFill>
              </a:rPr>
              <a:t>de réunion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85" name="Rectangle à coins arrondis 184"/>
          <p:cNvSpPr/>
          <p:nvPr/>
        </p:nvSpPr>
        <p:spPr>
          <a:xfrm>
            <a:off x="8160882" y="6131121"/>
            <a:ext cx="883130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Assistante social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07" name="Rectangle à coins arrondis 206"/>
          <p:cNvSpPr/>
          <p:nvPr/>
        </p:nvSpPr>
        <p:spPr>
          <a:xfrm>
            <a:off x="9330466" y="5091803"/>
            <a:ext cx="850511" cy="423229"/>
          </a:xfrm>
          <a:prstGeom prst="roundRect">
            <a:avLst>
              <a:gd name="adj" fmla="val 17417"/>
            </a:avLst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Linge sale</a:t>
            </a:r>
            <a:endParaRPr lang="fr-FR" sz="1200" dirty="0"/>
          </a:p>
        </p:txBody>
      </p:sp>
      <p:sp>
        <p:nvSpPr>
          <p:cNvPr id="157" name="Rectangle à coins arrondis 156"/>
          <p:cNvSpPr/>
          <p:nvPr/>
        </p:nvSpPr>
        <p:spPr>
          <a:xfrm>
            <a:off x="8048247" y="5606889"/>
            <a:ext cx="1219352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entretien – annonce  </a:t>
            </a:r>
            <a:r>
              <a:rPr lang="fr-FR" sz="800" dirty="0" smtClean="0">
                <a:solidFill>
                  <a:schemeClr val="tx1"/>
                </a:solidFill>
              </a:rPr>
              <a:t>(12)</a:t>
            </a:r>
            <a:endParaRPr lang="fr-FR" sz="800" dirty="0">
              <a:solidFill>
                <a:schemeClr val="tx1"/>
              </a:solidFill>
            </a:endParaRPr>
          </a:p>
        </p:txBody>
      </p:sp>
      <p:sp>
        <p:nvSpPr>
          <p:cNvPr id="178" name="Rectangle à coins arrondis 177"/>
          <p:cNvSpPr/>
          <p:nvPr/>
        </p:nvSpPr>
        <p:spPr>
          <a:xfrm>
            <a:off x="13843829" y="1212783"/>
            <a:ext cx="1035727" cy="53558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 smtClean="0">
                <a:solidFill>
                  <a:schemeClr val="tx1"/>
                </a:solidFill>
              </a:rPr>
              <a:t>Salle d’attente fermée pour les GV</a:t>
            </a:r>
            <a:endParaRPr lang="fr-FR" sz="1000" dirty="0">
              <a:solidFill>
                <a:schemeClr val="tx1"/>
              </a:solidFill>
            </a:endParaRPr>
          </a:p>
        </p:txBody>
      </p:sp>
      <p:sp>
        <p:nvSpPr>
          <p:cNvPr id="186" name="Rectangle à coins arrondis 185"/>
          <p:cNvSpPr/>
          <p:nvPr/>
        </p:nvSpPr>
        <p:spPr>
          <a:xfrm>
            <a:off x="13002747" y="8357978"/>
            <a:ext cx="634031" cy="28082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/>
          </a:p>
        </p:txBody>
      </p:sp>
      <p:sp>
        <p:nvSpPr>
          <p:cNvPr id="187" name="Rectangle 186"/>
          <p:cNvSpPr/>
          <p:nvPr/>
        </p:nvSpPr>
        <p:spPr>
          <a:xfrm>
            <a:off x="13644986" y="8377717"/>
            <a:ext cx="1265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Locaux communs</a:t>
            </a:r>
            <a:endParaRPr lang="fr-FR" sz="1200" dirty="0"/>
          </a:p>
        </p:txBody>
      </p:sp>
      <p:sp>
        <p:nvSpPr>
          <p:cNvPr id="190" name="Rectangle à coins arrondis 189"/>
          <p:cNvSpPr/>
          <p:nvPr/>
        </p:nvSpPr>
        <p:spPr>
          <a:xfrm>
            <a:off x="4387255" y="3305653"/>
            <a:ext cx="882510" cy="40554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bg1"/>
                </a:solidFill>
              </a:rPr>
              <a:t>Sanitaires </a:t>
            </a:r>
          </a:p>
          <a:p>
            <a:pPr algn="ctr"/>
            <a:r>
              <a:rPr lang="fr-FR" sz="1200" dirty="0" smtClean="0">
                <a:solidFill>
                  <a:schemeClr val="bg1"/>
                </a:solidFill>
              </a:rPr>
              <a:t>soignants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93" name="Rectangle à coins arrondis 192"/>
          <p:cNvSpPr/>
          <p:nvPr/>
        </p:nvSpPr>
        <p:spPr>
          <a:xfrm>
            <a:off x="6877130" y="805591"/>
            <a:ext cx="804243" cy="3957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/>
              <a:t>Chambredoublable</a:t>
            </a:r>
            <a:endParaRPr lang="fr-FR" sz="1100" dirty="0"/>
          </a:p>
        </p:txBody>
      </p:sp>
      <p:sp>
        <p:nvSpPr>
          <p:cNvPr id="199" name="Rectangle à coins arrondis 198"/>
          <p:cNvSpPr/>
          <p:nvPr/>
        </p:nvSpPr>
        <p:spPr>
          <a:xfrm>
            <a:off x="6877130" y="397392"/>
            <a:ext cx="804243" cy="3957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/>
              <a:t>Chambredoublable</a:t>
            </a:r>
            <a:endParaRPr lang="fr-FR" sz="1100" dirty="0"/>
          </a:p>
        </p:txBody>
      </p:sp>
      <p:sp>
        <p:nvSpPr>
          <p:cNvPr id="208" name="Rectangle à coins arrondis 207"/>
          <p:cNvSpPr/>
          <p:nvPr/>
        </p:nvSpPr>
        <p:spPr>
          <a:xfrm>
            <a:off x="2671791" y="659883"/>
            <a:ext cx="804243" cy="39571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err="1" smtClean="0"/>
              <a:t>Chambredoublable</a:t>
            </a:r>
            <a:endParaRPr lang="fr-FR" sz="1100" dirty="0"/>
          </a:p>
        </p:txBody>
      </p:sp>
      <p:sp>
        <p:nvSpPr>
          <p:cNvPr id="210" name="Rectangle à coins arrondis 209"/>
          <p:cNvSpPr/>
          <p:nvPr/>
        </p:nvSpPr>
        <p:spPr>
          <a:xfrm rot="5400000">
            <a:off x="2799557" y="-309874"/>
            <a:ext cx="4944437" cy="558533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Rectangle à coins arrondis 210"/>
          <p:cNvSpPr/>
          <p:nvPr/>
        </p:nvSpPr>
        <p:spPr>
          <a:xfrm>
            <a:off x="6865047" y="1598020"/>
            <a:ext cx="807234" cy="3470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Chambre double</a:t>
            </a:r>
            <a:endParaRPr lang="fr-FR" sz="1200" dirty="0"/>
          </a:p>
        </p:txBody>
      </p:sp>
      <p:sp>
        <p:nvSpPr>
          <p:cNvPr id="214" name="ZoneTexte 213"/>
          <p:cNvSpPr txBox="1"/>
          <p:nvPr/>
        </p:nvSpPr>
        <p:spPr>
          <a:xfrm>
            <a:off x="9582635" y="8987852"/>
            <a:ext cx="724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Légende</a:t>
            </a:r>
            <a:endParaRPr lang="fr-FR" sz="1200" b="1" dirty="0"/>
          </a:p>
        </p:txBody>
      </p:sp>
      <p:sp>
        <p:nvSpPr>
          <p:cNvPr id="215" name="Double flèche verticale 214"/>
          <p:cNvSpPr/>
          <p:nvPr/>
        </p:nvSpPr>
        <p:spPr>
          <a:xfrm>
            <a:off x="7003279" y="4529380"/>
            <a:ext cx="123689" cy="1750397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6" name="Flèche droite 215"/>
          <p:cNvSpPr/>
          <p:nvPr/>
        </p:nvSpPr>
        <p:spPr>
          <a:xfrm>
            <a:off x="674439" y="5069716"/>
            <a:ext cx="1300004" cy="148478"/>
          </a:xfrm>
          <a:prstGeom prst="rightArrow">
            <a:avLst>
              <a:gd name="adj1" fmla="val 57758"/>
              <a:gd name="adj2" fmla="val 50000"/>
            </a:avLst>
          </a:prstGeom>
          <a:solidFill>
            <a:srgbClr val="00B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3" name="Rectangle à coins arrondis 172"/>
          <p:cNvSpPr/>
          <p:nvPr/>
        </p:nvSpPr>
        <p:spPr>
          <a:xfrm rot="16200000">
            <a:off x="2307788" y="5222462"/>
            <a:ext cx="787447" cy="487877"/>
          </a:xfrm>
          <a:prstGeom prst="round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Salle d’attente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74" name="Rectangle à coins arrondis 173"/>
          <p:cNvSpPr/>
          <p:nvPr/>
        </p:nvSpPr>
        <p:spPr>
          <a:xfrm>
            <a:off x="12723918" y="4441758"/>
            <a:ext cx="912860" cy="4232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Petit local déchet</a:t>
            </a:r>
          </a:p>
        </p:txBody>
      </p:sp>
      <p:sp>
        <p:nvSpPr>
          <p:cNvPr id="194" name="Rectangle à coins arrondis 193"/>
          <p:cNvSpPr/>
          <p:nvPr/>
        </p:nvSpPr>
        <p:spPr>
          <a:xfrm>
            <a:off x="7124135" y="6360245"/>
            <a:ext cx="715432" cy="443705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Lingerie</a:t>
            </a:r>
          </a:p>
        </p:txBody>
      </p:sp>
      <p:sp>
        <p:nvSpPr>
          <p:cNvPr id="224" name="Rectangle à coins arrondis 223"/>
          <p:cNvSpPr/>
          <p:nvPr/>
        </p:nvSpPr>
        <p:spPr>
          <a:xfrm>
            <a:off x="11265674" y="3768361"/>
            <a:ext cx="1369676" cy="1950826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ZoneTexte 233"/>
          <p:cNvSpPr txBox="1"/>
          <p:nvPr/>
        </p:nvSpPr>
        <p:spPr>
          <a:xfrm>
            <a:off x="11335459" y="3753208"/>
            <a:ext cx="1157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Secteur </a:t>
            </a:r>
            <a:r>
              <a:rPr lang="fr-FR" sz="1000" dirty="0" smtClean="0"/>
              <a:t>UAPED</a:t>
            </a:r>
            <a:endParaRPr lang="fr-FR" sz="1000" dirty="0"/>
          </a:p>
        </p:txBody>
      </p:sp>
      <p:sp>
        <p:nvSpPr>
          <p:cNvPr id="237" name="Rectangle à coins arrondis 236"/>
          <p:cNvSpPr/>
          <p:nvPr/>
        </p:nvSpPr>
        <p:spPr>
          <a:xfrm>
            <a:off x="11444125" y="4045146"/>
            <a:ext cx="1072910" cy="41722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Salle de consultation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23540" y="1528931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(63)</a:t>
            </a:r>
            <a:endParaRPr lang="fr-FR" sz="800" dirty="0"/>
          </a:p>
        </p:txBody>
      </p:sp>
      <p:sp>
        <p:nvSpPr>
          <p:cNvPr id="10" name="Rectangle 9"/>
          <p:cNvSpPr/>
          <p:nvPr/>
        </p:nvSpPr>
        <p:spPr>
          <a:xfrm>
            <a:off x="13367097" y="1225706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(68)</a:t>
            </a:r>
            <a:endParaRPr lang="fr-FR" sz="800" dirty="0"/>
          </a:p>
        </p:txBody>
      </p:sp>
      <p:sp>
        <p:nvSpPr>
          <p:cNvPr id="11" name="Rectangle 10"/>
          <p:cNvSpPr/>
          <p:nvPr/>
        </p:nvSpPr>
        <p:spPr>
          <a:xfrm>
            <a:off x="12977072" y="2244428"/>
            <a:ext cx="37923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(65)</a:t>
            </a:r>
            <a:endParaRPr lang="fr-FR" sz="800" dirty="0"/>
          </a:p>
        </p:txBody>
      </p:sp>
      <p:sp>
        <p:nvSpPr>
          <p:cNvPr id="220" name="Rectangle à coins arrondis 219"/>
          <p:cNvSpPr/>
          <p:nvPr/>
        </p:nvSpPr>
        <p:spPr>
          <a:xfrm>
            <a:off x="10213550" y="9792115"/>
            <a:ext cx="1535125" cy="514696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Local déchet principal bâtiment</a:t>
            </a:r>
            <a:endParaRPr lang="fr-FR" sz="1200" dirty="0"/>
          </a:p>
        </p:txBody>
      </p:sp>
      <p:sp>
        <p:nvSpPr>
          <p:cNvPr id="256" name="Rectangle à coins arrondis 255"/>
          <p:cNvSpPr/>
          <p:nvPr/>
        </p:nvSpPr>
        <p:spPr>
          <a:xfrm>
            <a:off x="11793287" y="9790859"/>
            <a:ext cx="850511" cy="4232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Linge sale</a:t>
            </a:r>
            <a:endParaRPr lang="fr-FR" sz="1200" dirty="0"/>
          </a:p>
        </p:txBody>
      </p:sp>
      <p:sp>
        <p:nvSpPr>
          <p:cNvPr id="257" name="Rectangle à coins arrondis 256"/>
          <p:cNvSpPr/>
          <p:nvPr/>
        </p:nvSpPr>
        <p:spPr>
          <a:xfrm>
            <a:off x="12697682" y="9794691"/>
            <a:ext cx="915134" cy="539580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Local départs chariots</a:t>
            </a:r>
            <a:endParaRPr lang="fr-FR" sz="1200" dirty="0"/>
          </a:p>
        </p:txBody>
      </p:sp>
      <p:sp>
        <p:nvSpPr>
          <p:cNvPr id="258" name="Rectangle à coins arrondis 257"/>
          <p:cNvSpPr/>
          <p:nvPr/>
        </p:nvSpPr>
        <p:spPr>
          <a:xfrm>
            <a:off x="3413080" y="9778301"/>
            <a:ext cx="1225205" cy="462031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Reserve départ </a:t>
            </a:r>
            <a:r>
              <a:rPr lang="fr-FR" sz="1200" dirty="0" err="1" smtClean="0">
                <a:solidFill>
                  <a:schemeClr val="tx1"/>
                </a:solidFill>
              </a:rPr>
              <a:t>Serv</a:t>
            </a:r>
            <a:r>
              <a:rPr lang="fr-FR" sz="1200" dirty="0">
                <a:solidFill>
                  <a:schemeClr val="tx1"/>
                </a:solidFill>
              </a:rPr>
              <a:t>.</a:t>
            </a:r>
            <a:r>
              <a:rPr lang="fr-FR" sz="1200" dirty="0" smtClean="0">
                <a:solidFill>
                  <a:schemeClr val="tx1"/>
                </a:solidFill>
              </a:rPr>
              <a:t> </a:t>
            </a:r>
            <a:r>
              <a:rPr lang="fr-FR" sz="1200" dirty="0">
                <a:solidFill>
                  <a:schemeClr val="tx1"/>
                </a:solidFill>
              </a:rPr>
              <a:t>Tech.</a:t>
            </a:r>
          </a:p>
        </p:txBody>
      </p:sp>
      <p:sp>
        <p:nvSpPr>
          <p:cNvPr id="259" name="Rectangle à coins arrondis 258"/>
          <p:cNvSpPr/>
          <p:nvPr/>
        </p:nvSpPr>
        <p:spPr>
          <a:xfrm>
            <a:off x="8840266" y="9796627"/>
            <a:ext cx="1335848" cy="44370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Stockage vêtements travail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62" name="Rectangle à coins arrondis 261"/>
          <p:cNvSpPr/>
          <p:nvPr/>
        </p:nvSpPr>
        <p:spPr>
          <a:xfrm>
            <a:off x="8148159" y="4543238"/>
            <a:ext cx="932611" cy="445452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Laverie biberons 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60" name="Rectangle à coins arrondis 259"/>
          <p:cNvSpPr/>
          <p:nvPr/>
        </p:nvSpPr>
        <p:spPr>
          <a:xfrm>
            <a:off x="8182816" y="5091802"/>
            <a:ext cx="850511" cy="423229"/>
          </a:xfrm>
          <a:prstGeom prst="roundRect">
            <a:avLst/>
          </a:prstGeom>
          <a:solidFill>
            <a:schemeClr val="accent6"/>
          </a:solidFill>
          <a:ln>
            <a:solidFill>
              <a:srgbClr val="00B05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/>
              <a:t>Office commun</a:t>
            </a:r>
            <a:endParaRPr lang="fr-FR" sz="1200" dirty="0"/>
          </a:p>
        </p:txBody>
      </p:sp>
      <p:sp>
        <p:nvSpPr>
          <p:cNvPr id="263" name="Rectangle 262"/>
          <p:cNvSpPr/>
          <p:nvPr/>
        </p:nvSpPr>
        <p:spPr>
          <a:xfrm>
            <a:off x="11765694" y="2159163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(51)</a:t>
            </a:r>
            <a:endParaRPr lang="fr-FR" sz="800" dirty="0"/>
          </a:p>
        </p:txBody>
      </p:sp>
      <p:sp>
        <p:nvSpPr>
          <p:cNvPr id="264" name="Rectangle 263"/>
          <p:cNvSpPr/>
          <p:nvPr/>
        </p:nvSpPr>
        <p:spPr>
          <a:xfrm>
            <a:off x="11774440" y="2877382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(53)</a:t>
            </a:r>
            <a:endParaRPr lang="fr-FR" sz="800" dirty="0"/>
          </a:p>
        </p:txBody>
      </p:sp>
      <p:sp>
        <p:nvSpPr>
          <p:cNvPr id="265" name="Rectangle 264"/>
          <p:cNvSpPr/>
          <p:nvPr/>
        </p:nvSpPr>
        <p:spPr>
          <a:xfrm>
            <a:off x="12962662" y="2986959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(67)</a:t>
            </a:r>
            <a:endParaRPr lang="fr-FR" sz="800" dirty="0"/>
          </a:p>
        </p:txBody>
      </p:sp>
      <p:sp>
        <p:nvSpPr>
          <p:cNvPr id="266" name="Rectangle 265"/>
          <p:cNvSpPr/>
          <p:nvPr/>
        </p:nvSpPr>
        <p:spPr>
          <a:xfrm>
            <a:off x="13277384" y="3849486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(69)</a:t>
            </a:r>
            <a:endParaRPr lang="fr-FR" sz="800" dirty="0"/>
          </a:p>
        </p:txBody>
      </p:sp>
      <p:sp>
        <p:nvSpPr>
          <p:cNvPr id="267" name="Rectangle 266"/>
          <p:cNvSpPr/>
          <p:nvPr/>
        </p:nvSpPr>
        <p:spPr>
          <a:xfrm>
            <a:off x="13233432" y="4612888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(70)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12072206" y="4822127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(56)</a:t>
            </a:r>
            <a:endParaRPr lang="fr-FR" sz="800" dirty="0"/>
          </a:p>
        </p:txBody>
      </p:sp>
      <p:sp>
        <p:nvSpPr>
          <p:cNvPr id="271" name="Rectangle 270"/>
          <p:cNvSpPr/>
          <p:nvPr/>
        </p:nvSpPr>
        <p:spPr>
          <a:xfrm>
            <a:off x="12036513" y="5356092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(58)</a:t>
            </a:r>
            <a:endParaRPr lang="fr-FR" sz="800" dirty="0"/>
          </a:p>
        </p:txBody>
      </p:sp>
      <p:sp>
        <p:nvSpPr>
          <p:cNvPr id="290" name="Rectangle 289"/>
          <p:cNvSpPr/>
          <p:nvPr/>
        </p:nvSpPr>
        <p:spPr>
          <a:xfrm>
            <a:off x="12086912" y="4063628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(55)</a:t>
            </a:r>
            <a:endParaRPr lang="fr-FR" sz="800" dirty="0"/>
          </a:p>
        </p:txBody>
      </p:sp>
      <p:sp>
        <p:nvSpPr>
          <p:cNvPr id="293" name="Rectangle 292"/>
          <p:cNvSpPr/>
          <p:nvPr/>
        </p:nvSpPr>
        <p:spPr>
          <a:xfrm>
            <a:off x="14398406" y="4739494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(65)</a:t>
            </a:r>
            <a:endParaRPr lang="fr-FR" sz="800" dirty="0"/>
          </a:p>
        </p:txBody>
      </p:sp>
      <p:sp>
        <p:nvSpPr>
          <p:cNvPr id="295" name="Rectangle 294"/>
          <p:cNvSpPr/>
          <p:nvPr/>
        </p:nvSpPr>
        <p:spPr>
          <a:xfrm>
            <a:off x="13241181" y="3513573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(66)</a:t>
            </a:r>
            <a:endParaRPr lang="fr-FR" sz="800" dirty="0"/>
          </a:p>
        </p:txBody>
      </p:sp>
      <p:sp>
        <p:nvSpPr>
          <p:cNvPr id="3" name="Rectangle 2"/>
          <p:cNvSpPr/>
          <p:nvPr/>
        </p:nvSpPr>
        <p:spPr>
          <a:xfrm>
            <a:off x="14390352" y="4190671"/>
            <a:ext cx="4646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(60)</a:t>
            </a:r>
            <a:endParaRPr lang="fr-FR" sz="800" dirty="0"/>
          </a:p>
        </p:txBody>
      </p:sp>
      <p:sp>
        <p:nvSpPr>
          <p:cNvPr id="300" name="Rectangle 299"/>
          <p:cNvSpPr/>
          <p:nvPr/>
        </p:nvSpPr>
        <p:spPr>
          <a:xfrm>
            <a:off x="14382945" y="3631692"/>
            <a:ext cx="43473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(59)</a:t>
            </a:r>
            <a:endParaRPr lang="fr-FR" sz="800" dirty="0"/>
          </a:p>
        </p:txBody>
      </p:sp>
      <p:sp>
        <p:nvSpPr>
          <p:cNvPr id="303" name="Rectangle 302"/>
          <p:cNvSpPr/>
          <p:nvPr/>
        </p:nvSpPr>
        <p:spPr>
          <a:xfrm>
            <a:off x="14409463" y="2576413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(62)</a:t>
            </a:r>
            <a:endParaRPr lang="fr-FR" sz="800" dirty="0"/>
          </a:p>
        </p:txBody>
      </p:sp>
      <p:sp>
        <p:nvSpPr>
          <p:cNvPr id="304" name="Rectangle 303"/>
          <p:cNvSpPr/>
          <p:nvPr/>
        </p:nvSpPr>
        <p:spPr>
          <a:xfrm>
            <a:off x="5994048" y="3996951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4021862" y="3357423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7492675" y="7603556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7" name="Rectangle 306"/>
          <p:cNvSpPr/>
          <p:nvPr/>
        </p:nvSpPr>
        <p:spPr>
          <a:xfrm>
            <a:off x="9777347" y="4775288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(1)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8" name="Rectangle 307"/>
          <p:cNvSpPr/>
          <p:nvPr/>
        </p:nvSpPr>
        <p:spPr>
          <a:xfrm>
            <a:off x="9891497" y="6220513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(7)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9663440" y="5331219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8686929" y="5113251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(6)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09" name="Rectangle 308"/>
          <p:cNvSpPr/>
          <p:nvPr/>
        </p:nvSpPr>
        <p:spPr>
          <a:xfrm>
            <a:off x="2163197" y="963421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0" name="Rectangle 309"/>
          <p:cNvSpPr/>
          <p:nvPr/>
        </p:nvSpPr>
        <p:spPr>
          <a:xfrm>
            <a:off x="2154649" y="1400262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1" name="Rectangle 310"/>
          <p:cNvSpPr/>
          <p:nvPr/>
        </p:nvSpPr>
        <p:spPr>
          <a:xfrm>
            <a:off x="2147088" y="1833796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2" name="Rectangle 311"/>
          <p:cNvSpPr/>
          <p:nvPr/>
        </p:nvSpPr>
        <p:spPr>
          <a:xfrm>
            <a:off x="2152449" y="2267330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3" name="Rectangle 312"/>
          <p:cNvSpPr/>
          <p:nvPr/>
        </p:nvSpPr>
        <p:spPr>
          <a:xfrm>
            <a:off x="2154384" y="2705841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4" name="Rectangle 313"/>
          <p:cNvSpPr/>
          <p:nvPr/>
        </p:nvSpPr>
        <p:spPr>
          <a:xfrm>
            <a:off x="2134931" y="3569213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6" name="Rectangle 315"/>
          <p:cNvSpPr/>
          <p:nvPr/>
        </p:nvSpPr>
        <p:spPr>
          <a:xfrm>
            <a:off x="2144895" y="3128559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17" name="Rectangle 316"/>
          <p:cNvSpPr/>
          <p:nvPr/>
        </p:nvSpPr>
        <p:spPr>
          <a:xfrm>
            <a:off x="2131160" y="592009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2" name="Rectangle 321"/>
          <p:cNvSpPr/>
          <p:nvPr/>
        </p:nvSpPr>
        <p:spPr>
          <a:xfrm>
            <a:off x="2131160" y="6354273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3" name="Rectangle 322"/>
          <p:cNvSpPr/>
          <p:nvPr/>
        </p:nvSpPr>
        <p:spPr>
          <a:xfrm>
            <a:off x="2133143" y="6797409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4" name="Rectangle 323"/>
          <p:cNvSpPr/>
          <p:nvPr/>
        </p:nvSpPr>
        <p:spPr>
          <a:xfrm>
            <a:off x="2147088" y="722121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5" name="Rectangle 324"/>
          <p:cNvSpPr/>
          <p:nvPr/>
        </p:nvSpPr>
        <p:spPr>
          <a:xfrm>
            <a:off x="2150543" y="765223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6" name="Rectangle 325"/>
          <p:cNvSpPr/>
          <p:nvPr/>
        </p:nvSpPr>
        <p:spPr>
          <a:xfrm>
            <a:off x="1222816" y="7493418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7" name="Rectangle 326"/>
          <p:cNvSpPr/>
          <p:nvPr/>
        </p:nvSpPr>
        <p:spPr>
          <a:xfrm>
            <a:off x="1205171" y="6542919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(14)</a:t>
            </a:r>
            <a:endParaRPr lang="fr-FR" sz="800" dirty="0"/>
          </a:p>
        </p:txBody>
      </p:sp>
      <p:sp>
        <p:nvSpPr>
          <p:cNvPr id="328" name="Rectangle 327"/>
          <p:cNvSpPr/>
          <p:nvPr/>
        </p:nvSpPr>
        <p:spPr>
          <a:xfrm>
            <a:off x="1083578" y="7187313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(16)</a:t>
            </a:r>
            <a:endParaRPr lang="fr-FR" sz="800" dirty="0"/>
          </a:p>
        </p:txBody>
      </p:sp>
      <p:sp>
        <p:nvSpPr>
          <p:cNvPr id="329" name="Rectangle 328"/>
          <p:cNvSpPr/>
          <p:nvPr/>
        </p:nvSpPr>
        <p:spPr>
          <a:xfrm>
            <a:off x="1090107" y="623091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(15)</a:t>
            </a:r>
            <a:endParaRPr lang="fr-FR" sz="800" dirty="0"/>
          </a:p>
        </p:txBody>
      </p:sp>
      <p:sp>
        <p:nvSpPr>
          <p:cNvPr id="330" name="Rectangle 329"/>
          <p:cNvSpPr/>
          <p:nvPr/>
        </p:nvSpPr>
        <p:spPr>
          <a:xfrm>
            <a:off x="1183489" y="572019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(18)</a:t>
            </a:r>
            <a:endParaRPr lang="fr-FR" sz="800" dirty="0"/>
          </a:p>
        </p:txBody>
      </p:sp>
      <p:sp>
        <p:nvSpPr>
          <p:cNvPr id="5" name="Rectangle 4"/>
          <p:cNvSpPr/>
          <p:nvPr/>
        </p:nvSpPr>
        <p:spPr>
          <a:xfrm>
            <a:off x="5009718" y="1925073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(32)</a:t>
            </a:r>
            <a:r>
              <a:rPr lang="fr-FR" sz="800" dirty="0">
                <a:solidFill>
                  <a:schemeClr val="bg1"/>
                </a:solidFill>
              </a:rPr>
              <a:t> </a:t>
            </a: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1" name="Rectangle 330"/>
          <p:cNvSpPr/>
          <p:nvPr/>
        </p:nvSpPr>
        <p:spPr>
          <a:xfrm>
            <a:off x="6658791" y="5350402"/>
            <a:ext cx="319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(9) </a:t>
            </a:r>
            <a:endParaRPr lang="fr-FR" sz="800" dirty="0"/>
          </a:p>
          <a:p>
            <a:endParaRPr lang="fr-FR" sz="800" dirty="0"/>
          </a:p>
        </p:txBody>
      </p:sp>
      <p:sp>
        <p:nvSpPr>
          <p:cNvPr id="332" name="Rectangle 331"/>
          <p:cNvSpPr/>
          <p:nvPr/>
        </p:nvSpPr>
        <p:spPr>
          <a:xfrm>
            <a:off x="4604175" y="1197000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(36)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5211117" y="7317172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(36)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7317456" y="3171270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(29)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7446952" y="3499924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(34)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6" name="Double flèche verticale 335"/>
          <p:cNvSpPr/>
          <p:nvPr/>
        </p:nvSpPr>
        <p:spPr>
          <a:xfrm>
            <a:off x="3592212" y="4529380"/>
            <a:ext cx="123689" cy="1750397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7" name="Rectangle 336"/>
          <p:cNvSpPr/>
          <p:nvPr/>
        </p:nvSpPr>
        <p:spPr>
          <a:xfrm>
            <a:off x="5115819" y="2735182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(26)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8" name="Rectangle 337"/>
          <p:cNvSpPr/>
          <p:nvPr/>
        </p:nvSpPr>
        <p:spPr>
          <a:xfrm>
            <a:off x="5023991" y="3395888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(27)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14426226" y="2067269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(61)</a:t>
            </a:r>
            <a:endParaRPr lang="fr-FR" sz="800" dirty="0"/>
          </a:p>
        </p:txBody>
      </p:sp>
      <p:sp>
        <p:nvSpPr>
          <p:cNvPr id="340" name="Rectangle 339"/>
          <p:cNvSpPr/>
          <p:nvPr/>
        </p:nvSpPr>
        <p:spPr>
          <a:xfrm>
            <a:off x="14371509" y="3301314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(64)</a:t>
            </a:r>
            <a:endParaRPr lang="fr-FR" sz="800" dirty="0"/>
          </a:p>
        </p:txBody>
      </p:sp>
      <p:sp>
        <p:nvSpPr>
          <p:cNvPr id="341" name="Rectangle 340"/>
          <p:cNvSpPr/>
          <p:nvPr/>
        </p:nvSpPr>
        <p:spPr>
          <a:xfrm>
            <a:off x="7240230" y="4089454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(38)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2" name="Rectangle 341"/>
          <p:cNvSpPr/>
          <p:nvPr/>
        </p:nvSpPr>
        <p:spPr>
          <a:xfrm>
            <a:off x="6071102" y="1433003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(35)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3" name="Rectangle 342"/>
          <p:cNvSpPr/>
          <p:nvPr/>
        </p:nvSpPr>
        <p:spPr>
          <a:xfrm>
            <a:off x="6052175" y="626947"/>
            <a:ext cx="2071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4" name="Rectangle 343"/>
          <p:cNvSpPr/>
          <p:nvPr/>
        </p:nvSpPr>
        <p:spPr>
          <a:xfrm>
            <a:off x="4994214" y="696594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(25)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5" name="Rectangle 344"/>
          <p:cNvSpPr/>
          <p:nvPr/>
        </p:nvSpPr>
        <p:spPr>
          <a:xfrm>
            <a:off x="9080770" y="3426739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(11)</a:t>
            </a:r>
            <a:endParaRPr lang="fr-FR" sz="800" dirty="0"/>
          </a:p>
        </p:txBody>
      </p:sp>
      <p:sp>
        <p:nvSpPr>
          <p:cNvPr id="346" name="Rectangle 345"/>
          <p:cNvSpPr/>
          <p:nvPr/>
        </p:nvSpPr>
        <p:spPr>
          <a:xfrm>
            <a:off x="4066362" y="676645"/>
            <a:ext cx="319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(5)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7" name="Rectangle 346"/>
          <p:cNvSpPr/>
          <p:nvPr/>
        </p:nvSpPr>
        <p:spPr>
          <a:xfrm>
            <a:off x="4826690" y="4051577"/>
            <a:ext cx="319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(4)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4809047" y="4539464"/>
            <a:ext cx="319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49" name="Rectangle 348"/>
          <p:cNvSpPr/>
          <p:nvPr/>
        </p:nvSpPr>
        <p:spPr>
          <a:xfrm>
            <a:off x="7502763" y="8061212"/>
            <a:ext cx="319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50" name="Rectangle 349"/>
          <p:cNvSpPr/>
          <p:nvPr/>
        </p:nvSpPr>
        <p:spPr>
          <a:xfrm>
            <a:off x="7548833" y="5418731"/>
            <a:ext cx="3706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(20) </a:t>
            </a:r>
            <a:endParaRPr lang="fr-FR" sz="800" dirty="0"/>
          </a:p>
        </p:txBody>
      </p:sp>
      <p:sp>
        <p:nvSpPr>
          <p:cNvPr id="351" name="Rectangle 350"/>
          <p:cNvSpPr/>
          <p:nvPr/>
        </p:nvSpPr>
        <p:spPr>
          <a:xfrm>
            <a:off x="8666226" y="6948992"/>
            <a:ext cx="3706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(21) </a:t>
            </a:r>
            <a:endParaRPr lang="fr-FR" sz="800" dirty="0"/>
          </a:p>
        </p:txBody>
      </p:sp>
      <p:sp>
        <p:nvSpPr>
          <p:cNvPr id="352" name="Rectangle 351"/>
          <p:cNvSpPr/>
          <p:nvPr/>
        </p:nvSpPr>
        <p:spPr>
          <a:xfrm>
            <a:off x="8679920" y="6360245"/>
            <a:ext cx="3706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(22) </a:t>
            </a:r>
            <a:endParaRPr lang="fr-FR" sz="800" dirty="0"/>
          </a:p>
        </p:txBody>
      </p:sp>
      <p:sp>
        <p:nvSpPr>
          <p:cNvPr id="353" name="Rectangle 352"/>
          <p:cNvSpPr/>
          <p:nvPr/>
        </p:nvSpPr>
        <p:spPr>
          <a:xfrm>
            <a:off x="8777375" y="4213961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(8)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6033070" y="639993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(37)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1812100" y="689368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(19)</a:t>
            </a:r>
            <a:endParaRPr lang="fr-FR" sz="800" dirty="0"/>
          </a:p>
        </p:txBody>
      </p:sp>
      <p:sp>
        <p:nvSpPr>
          <p:cNvPr id="357" name="Rectangle 356"/>
          <p:cNvSpPr/>
          <p:nvPr/>
        </p:nvSpPr>
        <p:spPr>
          <a:xfrm>
            <a:off x="5222217" y="5188439"/>
            <a:ext cx="3706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(37) </a:t>
            </a:r>
            <a:endParaRPr lang="fr-FR" sz="800" dirty="0"/>
          </a:p>
        </p:txBody>
      </p:sp>
      <p:sp>
        <p:nvSpPr>
          <p:cNvPr id="358" name="Rectangle 357"/>
          <p:cNvSpPr/>
          <p:nvPr/>
        </p:nvSpPr>
        <p:spPr>
          <a:xfrm>
            <a:off x="4118267" y="5365725"/>
            <a:ext cx="3706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(17) </a:t>
            </a:r>
            <a:endParaRPr lang="fr-FR" sz="800" dirty="0"/>
          </a:p>
        </p:txBody>
      </p:sp>
      <p:sp>
        <p:nvSpPr>
          <p:cNvPr id="359" name="Rectangle 358"/>
          <p:cNvSpPr/>
          <p:nvPr/>
        </p:nvSpPr>
        <p:spPr>
          <a:xfrm>
            <a:off x="3117230" y="7272850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(38)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3207861" y="7647789"/>
            <a:ext cx="3880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(31)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4376004" y="6844243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(41)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4831982" y="5911992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(39)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3307763" y="6693912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(33)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4" name="Rectangle 363"/>
          <p:cNvSpPr/>
          <p:nvPr/>
        </p:nvSpPr>
        <p:spPr>
          <a:xfrm>
            <a:off x="6523605" y="5936107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(40)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5" name="Rectangle 364"/>
          <p:cNvSpPr/>
          <p:nvPr/>
        </p:nvSpPr>
        <p:spPr>
          <a:xfrm>
            <a:off x="7469782" y="6610526"/>
            <a:ext cx="2968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7566501" y="6994410"/>
            <a:ext cx="3481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(26)</a:t>
            </a: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291" name="Rectangle à coins arrondis 290"/>
          <p:cNvSpPr/>
          <p:nvPr/>
        </p:nvSpPr>
        <p:spPr>
          <a:xfrm>
            <a:off x="13760780" y="5284918"/>
            <a:ext cx="1030011" cy="53386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 smtClean="0">
                <a:solidFill>
                  <a:schemeClr val="tx1"/>
                </a:solidFill>
              </a:rPr>
              <a:t> WC public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97" name="Rectangle à coins arrondis 296"/>
          <p:cNvSpPr/>
          <p:nvPr/>
        </p:nvSpPr>
        <p:spPr>
          <a:xfrm rot="16200000">
            <a:off x="2704240" y="5322165"/>
            <a:ext cx="996298" cy="484967"/>
          </a:xfrm>
          <a:prstGeom prst="round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</a:rPr>
              <a:t>Local </a:t>
            </a:r>
            <a:r>
              <a:rPr lang="fr-FR" sz="1200" dirty="0" err="1" smtClean="0">
                <a:solidFill>
                  <a:schemeClr val="tx1"/>
                </a:solidFill>
              </a:rPr>
              <a:t>photocpieur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76" name="Rectangle à coins arrondis 275"/>
          <p:cNvSpPr/>
          <p:nvPr/>
        </p:nvSpPr>
        <p:spPr>
          <a:xfrm>
            <a:off x="639398" y="3830064"/>
            <a:ext cx="968779" cy="63625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</a:t>
            </a:r>
            <a:r>
              <a:rPr lang="fr-FR" sz="1200" dirty="0" smtClean="0">
                <a:solidFill>
                  <a:schemeClr val="tx1"/>
                </a:solidFill>
              </a:rPr>
              <a:t>cadre secrétariats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356" name="Rectangle 355"/>
          <p:cNvSpPr/>
          <p:nvPr/>
        </p:nvSpPr>
        <p:spPr>
          <a:xfrm>
            <a:off x="1229313" y="3957208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</a:t>
            </a:r>
            <a:r>
              <a:rPr lang="fr-FR" sz="800" dirty="0" smtClean="0"/>
              <a:t>17)</a:t>
            </a:r>
            <a:endParaRPr lang="fr-FR" sz="800" dirty="0"/>
          </a:p>
        </p:txBody>
      </p:sp>
      <p:sp>
        <p:nvSpPr>
          <p:cNvPr id="283" name="Rectangle à coins arrondis 282"/>
          <p:cNvSpPr/>
          <p:nvPr/>
        </p:nvSpPr>
        <p:spPr>
          <a:xfrm>
            <a:off x="640657" y="3169846"/>
            <a:ext cx="968779" cy="636255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>
                <a:solidFill>
                  <a:schemeClr val="tx1"/>
                </a:solidFill>
              </a:rPr>
              <a:t>Bureau </a:t>
            </a:r>
            <a:r>
              <a:rPr lang="fr-FR" sz="1200" dirty="0" err="1" smtClean="0">
                <a:solidFill>
                  <a:schemeClr val="tx1"/>
                </a:solidFill>
              </a:rPr>
              <a:t>assist</a:t>
            </a:r>
            <a:r>
              <a:rPr lang="fr-FR" sz="1200" dirty="0" smtClean="0">
                <a:solidFill>
                  <a:schemeClr val="tx1"/>
                </a:solidFill>
              </a:rPr>
              <a:t>. </a:t>
            </a:r>
            <a:r>
              <a:rPr lang="fr-FR" sz="1200" dirty="0" err="1" smtClean="0">
                <a:solidFill>
                  <a:schemeClr val="tx1"/>
                </a:solidFill>
              </a:rPr>
              <a:t>Resp</a:t>
            </a:r>
            <a:r>
              <a:rPr lang="fr-FR" sz="1200" dirty="0" smtClean="0">
                <a:solidFill>
                  <a:schemeClr val="tx1"/>
                </a:solidFill>
              </a:rPr>
              <a:t> Pôle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1255466" y="3194647"/>
            <a:ext cx="34489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 smtClean="0"/>
              <a:t>(</a:t>
            </a:r>
            <a:r>
              <a:rPr lang="fr-FR" sz="800" dirty="0" smtClean="0"/>
              <a:t>17)</a:t>
            </a:r>
            <a:endParaRPr lang="fr-FR" sz="800" dirty="0"/>
          </a:p>
        </p:txBody>
      </p:sp>
      <p:sp>
        <p:nvSpPr>
          <p:cNvPr id="299" name="Rectangle 298"/>
          <p:cNvSpPr/>
          <p:nvPr/>
        </p:nvSpPr>
        <p:spPr>
          <a:xfrm>
            <a:off x="8828178" y="4645910"/>
            <a:ext cx="33534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/>
              <a:t>(xx)</a:t>
            </a:r>
            <a:endParaRPr lang="fr-FR" sz="800" dirty="0"/>
          </a:p>
        </p:txBody>
      </p:sp>
      <p:sp>
        <p:nvSpPr>
          <p:cNvPr id="367" name="Rectangle à coins arrondis 366"/>
          <p:cNvSpPr/>
          <p:nvPr/>
        </p:nvSpPr>
        <p:spPr>
          <a:xfrm>
            <a:off x="4428910" y="1509559"/>
            <a:ext cx="810346" cy="52588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Bureau </a:t>
            </a:r>
            <a:r>
              <a:rPr lang="fr-FR" sz="1200" dirty="0" smtClean="0"/>
              <a:t>des internes</a:t>
            </a:r>
            <a:endParaRPr lang="fr-FR" sz="1200" dirty="0"/>
          </a:p>
        </p:txBody>
      </p:sp>
      <p:sp>
        <p:nvSpPr>
          <p:cNvPr id="368" name="Rectangle 367"/>
          <p:cNvSpPr/>
          <p:nvPr/>
        </p:nvSpPr>
        <p:spPr>
          <a:xfrm>
            <a:off x="4895000" y="1684236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(42)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69" name="Rectangle à coins arrondis 368"/>
          <p:cNvSpPr/>
          <p:nvPr/>
        </p:nvSpPr>
        <p:spPr>
          <a:xfrm>
            <a:off x="4716939" y="7071204"/>
            <a:ext cx="958124" cy="470687"/>
          </a:xfrm>
          <a:prstGeom prst="roundRect">
            <a:avLst/>
          </a:prstGeom>
          <a:solidFill>
            <a:srgbClr val="E383C8"/>
          </a:solidFill>
          <a:ln>
            <a:solidFill>
              <a:srgbClr val="E383C8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dirty="0"/>
              <a:t>Bureau </a:t>
            </a:r>
            <a:r>
              <a:rPr lang="fr-FR" sz="1200" dirty="0" smtClean="0"/>
              <a:t>des internes</a:t>
            </a:r>
            <a:r>
              <a:rPr lang="fr-FR" sz="1200" dirty="0" smtClean="0"/>
              <a:t> </a:t>
            </a:r>
            <a:r>
              <a:rPr lang="fr-FR" sz="800" dirty="0" smtClean="0"/>
              <a:t>(42)</a:t>
            </a:r>
            <a:endParaRPr lang="fr-FR" sz="800" dirty="0"/>
          </a:p>
        </p:txBody>
      </p:sp>
      <p:sp>
        <p:nvSpPr>
          <p:cNvPr id="370" name="Rectangle 369"/>
          <p:cNvSpPr/>
          <p:nvPr/>
        </p:nvSpPr>
        <p:spPr>
          <a:xfrm>
            <a:off x="5632007" y="6784517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(25)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71" name="Rectangle 370"/>
          <p:cNvSpPr/>
          <p:nvPr/>
        </p:nvSpPr>
        <p:spPr>
          <a:xfrm>
            <a:off x="4040714" y="7701506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(35)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72" name="Rectangle 371"/>
          <p:cNvSpPr/>
          <p:nvPr/>
        </p:nvSpPr>
        <p:spPr>
          <a:xfrm>
            <a:off x="4183741" y="7366990"/>
            <a:ext cx="3706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(</a:t>
            </a:r>
            <a:r>
              <a:rPr lang="fr-FR" sz="800" dirty="0" smtClean="0">
                <a:solidFill>
                  <a:schemeClr val="bg1"/>
                </a:solidFill>
              </a:rPr>
              <a:t>41</a:t>
            </a:r>
            <a:r>
              <a:rPr lang="fr-FR" sz="800" dirty="0" smtClean="0">
                <a:solidFill>
                  <a:schemeClr val="bg1"/>
                </a:solidFill>
              </a:rPr>
              <a:t>) </a:t>
            </a:r>
            <a:endParaRPr lang="fr-FR" sz="800" dirty="0">
              <a:solidFill>
                <a:schemeClr val="bg1"/>
              </a:solidFill>
            </a:endParaRPr>
          </a:p>
          <a:p>
            <a:endParaRPr lang="fr-FR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4562</TotalTime>
  <Words>649</Words>
  <Application>Microsoft Office PowerPoint</Application>
  <PresentationFormat>Personnalisé</PresentationFormat>
  <Paragraphs>239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DSI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LEBLON Lucas</dc:creator>
  <cp:lastModifiedBy>PAPIN Matthieu</cp:lastModifiedBy>
  <cp:revision>236</cp:revision>
  <cp:lastPrinted>2025-10-07T13:35:40Z</cp:lastPrinted>
  <dcterms:created xsi:type="dcterms:W3CDTF">2025-06-10T14:05:29Z</dcterms:created>
  <dcterms:modified xsi:type="dcterms:W3CDTF">2025-10-24T13:07:46Z</dcterms:modified>
</cp:coreProperties>
</file>